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147470478" r:id="rId3"/>
    <p:sldId id="2147470476" r:id="rId4"/>
    <p:sldId id="327" r:id="rId5"/>
    <p:sldId id="326" r:id="rId6"/>
    <p:sldId id="276" r:id="rId7"/>
    <p:sldId id="309" r:id="rId8"/>
    <p:sldId id="310" r:id="rId9"/>
    <p:sldId id="311" r:id="rId10"/>
    <p:sldId id="318" r:id="rId11"/>
    <p:sldId id="315" r:id="rId12"/>
    <p:sldId id="267" r:id="rId13"/>
    <p:sldId id="268" r:id="rId14"/>
    <p:sldId id="270" r:id="rId15"/>
    <p:sldId id="316" r:id="rId16"/>
    <p:sldId id="317" r:id="rId17"/>
    <p:sldId id="275" r:id="rId18"/>
    <p:sldId id="323" r:id="rId19"/>
    <p:sldId id="305" r:id="rId20"/>
    <p:sldId id="319" r:id="rId21"/>
    <p:sldId id="320" r:id="rId22"/>
    <p:sldId id="321" r:id="rId23"/>
    <p:sldId id="322" r:id="rId24"/>
    <p:sldId id="2147470479" r:id="rId25"/>
    <p:sldId id="2147470414" r:id="rId26"/>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i Subramanian" initials="RS" lastIdx="8" clrIdx="0">
    <p:extLst>
      <p:ext uri="{19B8F6BF-5375-455C-9EA6-DF929625EA0E}">
        <p15:presenceInfo xmlns:p15="http://schemas.microsoft.com/office/powerpoint/2012/main" userId="S::ransubra1@publicisgroupe.net::919af7de-2031-41f1-8c4e-83854e5339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FFE001"/>
    <a:srgbClr val="FBFBFB"/>
    <a:srgbClr val="FF7B17"/>
    <a:srgbClr val="141414"/>
    <a:srgbClr val="0AB7D4"/>
    <a:srgbClr val="354EA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5"/>
    <p:restoredTop sz="93810" autoAdjust="0"/>
  </p:normalViewPr>
  <p:slideViewPr>
    <p:cSldViewPr snapToGrid="0">
      <p:cViewPr varScale="1">
        <p:scale>
          <a:sx n="85" d="100"/>
          <a:sy n="85" d="100"/>
        </p:scale>
        <p:origin x="208"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2T11:27:10.706" idx="3">
    <p:pos x="4764" y="2890"/>
    <p:text>Pls chk with chetan on the right template for divider slides.</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02T11:27:41.642" idx="4">
    <p:pos x="2785" y="2733"/>
    <p:text>This element in the template needs to be the course name throughtout. Pls double chk with chetan.</p:text>
    <p:extLst>
      <p:ext uri="{C676402C-5697-4E1C-873F-D02D1690AC5C}">
        <p15:threadingInfo xmlns:p15="http://schemas.microsoft.com/office/powerpoint/2012/main" timeZoneBias="-330"/>
      </p:ext>
    </p:extLst>
  </p:cm>
  <p:cm authorId="1" dt="2022-09-02T11:55:54.649" idx="5">
    <p:pos x="293" y="482"/>
    <p:text>You may move these to notes to reduce the clutter.</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02T11:56:30.430" idx="6">
    <p:pos x="2832" y="2971"/>
    <p:text>You may move these to notes.</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02T11:57:14.627" idx="7">
    <p:pos x="2441" y="3414"/>
    <p:text>This para can move to notes</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02T12:01:08.367" idx="8">
    <p:pos x="2878" y="3639"/>
    <p:text>Is this needed? Its understood I believe.</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9/2/22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visionapp.com/inside-design/comprehensive-guide-designing-ux-button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dirty="0"/>
              <a:t>For example, the shopping feature on an iWatch may not make much sense, but subsets can be translated on the watch like status, tracking order and notifications. </a:t>
            </a:r>
          </a:p>
          <a:p>
            <a:pPr lvl="1">
              <a:lnSpc>
                <a:spcPct val="150000"/>
              </a:lnSpc>
            </a:pPr>
            <a:r>
              <a:rPr lang="en-IN" sz="1100" dirty="0"/>
              <a:t>Identifying scenarios in which a product will be used across various device groups. </a:t>
            </a:r>
          </a:p>
          <a:p>
            <a:pPr lvl="1">
              <a:lnSpc>
                <a:spcPct val="150000"/>
              </a:lnSpc>
            </a:pPr>
            <a:r>
              <a:rPr lang="en-IN" sz="1100" dirty="0"/>
              <a:t>People constantly shift back and forth between devices to get things done, and they expect their products and services to shift with them. Users do not have to think about the device, changes in the environment, or changes in context.</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a:t>
            </a:fld>
            <a:endParaRPr lang="en-US"/>
          </a:p>
        </p:txBody>
      </p:sp>
    </p:spTree>
    <p:extLst>
      <p:ext uri="{BB962C8B-B14F-4D97-AF65-F5344CB8AC3E}">
        <p14:creationId xmlns:p14="http://schemas.microsoft.com/office/powerpoint/2010/main" val="537647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IN" sz="1600" dirty="0">
              <a:latin typeface="Futura Next Book" panose="020B0502020204020303" pitchFamily="34" charset="77"/>
            </a:endParaRPr>
          </a:p>
          <a:p>
            <a:pPr>
              <a:lnSpc>
                <a:spcPct val="150000"/>
              </a:lnSpc>
            </a:pPr>
            <a:r>
              <a:rPr lang="en-IN" sz="1600" dirty="0">
                <a:latin typeface="Futura Next Book" panose="020B0502020204020303" pitchFamily="34" charset="77"/>
              </a:rPr>
              <a:t>Whether it’s in the form of a breadcrumb menu, a dropdown or tabs, every product needs to have a user flow that a person can navigate to achieve their goals. </a:t>
            </a:r>
            <a:endParaRPr lang="en-IN" sz="1600" dirty="0">
              <a:solidFill>
                <a:schemeClr val="tx1">
                  <a:lumMod val="65000"/>
                  <a:lumOff val="35000"/>
                </a:schemeClr>
              </a:solidFill>
              <a:latin typeface="Futura Next Book" panose="020B0502020204020303" pitchFamily="34" charset="77"/>
            </a:endParaRP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a:p>
        </p:txBody>
      </p:sp>
    </p:spTree>
    <p:extLst>
      <p:ext uri="{BB962C8B-B14F-4D97-AF65-F5344CB8AC3E}">
        <p14:creationId xmlns:p14="http://schemas.microsoft.com/office/powerpoint/2010/main" val="83583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500" b="0" i="0" u="none" strike="noStrike" kern="1200" dirty="0">
                <a:solidFill>
                  <a:schemeClr val="tx1"/>
                </a:solidFill>
                <a:effectLst/>
                <a:latin typeface="+mn-lt"/>
                <a:ea typeface="+mn-ea"/>
                <a:cs typeface="+mn-cs"/>
              </a:rPr>
              <a:t>Dropbox has done a great job of using a fluid grid and flexible visuals to design a standout responsive website. Not only does the font </a:t>
            </a:r>
            <a:r>
              <a:rPr lang="en-IN" sz="1500" b="0" i="0" u="none" strike="noStrike" kern="1200" dirty="0" err="1">
                <a:solidFill>
                  <a:schemeClr val="tx1"/>
                </a:solidFill>
                <a:effectLst/>
                <a:latin typeface="+mn-lt"/>
                <a:ea typeface="+mn-ea"/>
                <a:cs typeface="+mn-cs"/>
              </a:rPr>
              <a:t>color</a:t>
            </a:r>
            <a:r>
              <a:rPr lang="en-IN" sz="1500" b="0" i="0" u="none" strike="noStrike" kern="1200" dirty="0">
                <a:solidFill>
                  <a:schemeClr val="tx1"/>
                </a:solidFill>
                <a:effectLst/>
                <a:latin typeface="+mn-lt"/>
                <a:ea typeface="+mn-ea"/>
                <a:cs typeface="+mn-cs"/>
              </a:rPr>
              <a:t> change to accommodate the background </a:t>
            </a:r>
            <a:r>
              <a:rPr lang="en-IN" sz="1500" b="0" i="0" u="none" strike="noStrike" kern="1200" dirty="0" err="1">
                <a:solidFill>
                  <a:schemeClr val="tx1"/>
                </a:solidFill>
                <a:effectLst/>
                <a:latin typeface="+mn-lt"/>
                <a:ea typeface="+mn-ea"/>
                <a:cs typeface="+mn-cs"/>
              </a:rPr>
              <a:t>color</a:t>
            </a:r>
            <a:r>
              <a:rPr lang="en-IN" sz="1500" b="0" i="0" u="none" strike="noStrike" kern="1200" dirty="0">
                <a:solidFill>
                  <a:schemeClr val="tx1"/>
                </a:solidFill>
                <a:effectLst/>
                <a:latin typeface="+mn-lt"/>
                <a:ea typeface="+mn-ea"/>
                <a:cs typeface="+mn-cs"/>
              </a:rPr>
              <a:t> when shifting from desktop to handheld devices, but the image changes orientation as well.</a:t>
            </a:r>
          </a:p>
          <a:p>
            <a:pPr fontAlgn="base"/>
            <a:r>
              <a:rPr lang="en-IN" sz="1500" b="0" i="0" u="none" strike="noStrike" kern="1200" dirty="0">
                <a:solidFill>
                  <a:schemeClr val="tx1"/>
                </a:solidFill>
                <a:effectLst/>
                <a:latin typeface="+mn-lt"/>
                <a:ea typeface="+mn-ea"/>
                <a:cs typeface="+mn-cs"/>
              </a:rPr>
              <a:t>Accounting for context, Dropbox offers a tailored experience across each device. For example, to prevent users from bouncing, a small arrow directs desktop users to scroll down to see more content. The same arrow is absent from handheld devices, since it’s assumed that users will naturally scroll on a device with touchscreen capabilities. Similarly, their signup form is visible on desktop devices, but it’s hidden behind a </a:t>
            </a:r>
            <a:r>
              <a:rPr lang="en-IN" sz="1500" b="0" i="0" u="none" strike="noStrike" kern="1200" dirty="0">
                <a:solidFill>
                  <a:schemeClr val="tx1"/>
                </a:solidFill>
                <a:effectLst/>
                <a:latin typeface="+mn-lt"/>
                <a:ea typeface="+mn-ea"/>
                <a:cs typeface="+mn-cs"/>
                <a:hlinkClick r:id="rId3"/>
              </a:rPr>
              <a:t>call-to-action button</a:t>
            </a:r>
            <a:r>
              <a:rPr lang="en-IN" sz="1500" b="0" i="0" u="none" strike="noStrike" kern="1200" dirty="0">
                <a:solidFill>
                  <a:schemeClr val="tx1"/>
                </a:solidFill>
                <a:effectLst/>
                <a:latin typeface="+mn-lt"/>
                <a:ea typeface="+mn-ea"/>
                <a:cs typeface="+mn-cs"/>
              </a:rPr>
              <a:t> on tablets and mobile devices, where space is limited.</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a:p>
        </p:txBody>
      </p:sp>
    </p:spTree>
    <p:extLst>
      <p:ext uri="{BB962C8B-B14F-4D97-AF65-F5344CB8AC3E}">
        <p14:creationId xmlns:p14="http://schemas.microsoft.com/office/powerpoint/2010/main" val="3941946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a:p>
        </p:txBody>
      </p:sp>
    </p:spTree>
    <p:extLst>
      <p:ext uri="{BB962C8B-B14F-4D97-AF65-F5344CB8AC3E}">
        <p14:creationId xmlns:p14="http://schemas.microsoft.com/office/powerpoint/2010/main" val="233618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Breakpoints to include portrait/ orientation</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a:p>
        </p:txBody>
      </p:sp>
    </p:spTree>
    <p:extLst>
      <p:ext uri="{BB962C8B-B14F-4D97-AF65-F5344CB8AC3E}">
        <p14:creationId xmlns:p14="http://schemas.microsoft.com/office/powerpoint/2010/main" val="79880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a:p>
        </p:txBody>
      </p:sp>
    </p:spTree>
    <p:extLst>
      <p:ext uri="{BB962C8B-B14F-4D97-AF65-F5344CB8AC3E}">
        <p14:creationId xmlns:p14="http://schemas.microsoft.com/office/powerpoint/2010/main" val="3923300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u="none" strike="noStrike" kern="1200" dirty="0" err="1">
                <a:solidFill>
                  <a:schemeClr val="tx1"/>
                </a:solidFill>
                <a:effectLst/>
                <a:latin typeface="+mn-lt"/>
                <a:ea typeface="+mn-ea"/>
                <a:cs typeface="+mn-cs"/>
              </a:rPr>
              <a:t>Continous</a:t>
            </a:r>
            <a:r>
              <a:rPr lang="en-IN" sz="1500" b="0" i="0" u="none" strike="noStrike" kern="1200" dirty="0">
                <a:solidFill>
                  <a:schemeClr val="tx1"/>
                </a:solidFill>
                <a:effectLst/>
                <a:latin typeface="+mn-lt"/>
                <a:ea typeface="+mn-ea"/>
                <a:cs typeface="+mn-cs"/>
              </a:rPr>
              <a:t> - The display of information or content is shifted to a separate device by the user, like Microsoft teams.</a:t>
            </a:r>
          </a:p>
          <a:p>
            <a:r>
              <a:rPr lang="en-IN" sz="1500" b="0" i="0" u="none" strike="noStrike" kern="1200" dirty="0">
                <a:solidFill>
                  <a:schemeClr val="tx1"/>
                </a:solidFill>
                <a:effectLst/>
                <a:latin typeface="+mn-lt"/>
                <a:ea typeface="+mn-ea"/>
                <a:cs typeface="+mn-cs"/>
              </a:rPr>
              <a:t>Consistent  - Netflix provides experiences among devices and optimizes for each of them.</a:t>
            </a:r>
          </a:p>
          <a:p>
            <a:r>
              <a:rPr lang="en-IN" sz="1500" b="0" i="0" u="none" strike="noStrike" kern="1200" dirty="0">
                <a:solidFill>
                  <a:schemeClr val="tx1"/>
                </a:solidFill>
                <a:effectLst/>
                <a:latin typeface="+mn-lt"/>
                <a:ea typeface="+mn-ea"/>
                <a:cs typeface="+mn-cs"/>
              </a:rPr>
              <a:t>Complementary - Combining other physical channels to create a new experience with Hybrid media and devices to complete a single goal</a:t>
            </a:r>
          </a:p>
          <a:p>
            <a:r>
              <a:rPr lang="en-IN" sz="1500" b="0" i="0" u="none" strike="noStrike" kern="1200" dirty="0">
                <a:solidFill>
                  <a:schemeClr val="tx1"/>
                </a:solidFill>
                <a:effectLst/>
                <a:latin typeface="+mn-lt"/>
                <a:ea typeface="+mn-ea"/>
                <a:cs typeface="+mn-cs"/>
              </a:rPr>
              <a:t>Contextual - Instagram  created a community for users to create, share and comment on content, Desktop version is mainly for browsing than posting, indicating “mobile-first strategy”</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a:p>
        </p:txBody>
      </p:sp>
    </p:spTree>
    <p:extLst>
      <p:ext uri="{BB962C8B-B14F-4D97-AF65-F5344CB8AC3E}">
        <p14:creationId xmlns:p14="http://schemas.microsoft.com/office/powerpoint/2010/main" val="3646519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 and d are correct.</a:t>
            </a:r>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a:p>
        </p:txBody>
      </p:sp>
    </p:spTree>
    <p:extLst>
      <p:ext uri="{BB962C8B-B14F-4D97-AF65-F5344CB8AC3E}">
        <p14:creationId xmlns:p14="http://schemas.microsoft.com/office/powerpoint/2010/main" val="494486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Synchronization</a:t>
            </a:r>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a:p>
        </p:txBody>
      </p:sp>
    </p:spTree>
    <p:extLst>
      <p:ext uri="{BB962C8B-B14F-4D97-AF65-F5344CB8AC3E}">
        <p14:creationId xmlns:p14="http://schemas.microsoft.com/office/powerpoint/2010/main" val="2631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 and C are correct</a:t>
            </a:r>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a:p>
        </p:txBody>
      </p:sp>
    </p:spTree>
    <p:extLst>
      <p:ext uri="{BB962C8B-B14F-4D97-AF65-F5344CB8AC3E}">
        <p14:creationId xmlns:p14="http://schemas.microsoft.com/office/powerpoint/2010/main" val="44037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and 3 are correct. </a:t>
            </a:r>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a:p>
        </p:txBody>
      </p:sp>
    </p:spTree>
    <p:extLst>
      <p:ext uri="{BB962C8B-B14F-4D97-AF65-F5344CB8AC3E}">
        <p14:creationId xmlns:p14="http://schemas.microsoft.com/office/powerpoint/2010/main" val="387387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dirty="0"/>
              <a:t>For example, the shopping feature on an iWatch may not make much sense, but subsets can be translated on the watch like status, tracking order and notifications. </a:t>
            </a:r>
          </a:p>
          <a:p>
            <a:pPr lvl="1">
              <a:lnSpc>
                <a:spcPct val="150000"/>
              </a:lnSpc>
            </a:pPr>
            <a:r>
              <a:rPr lang="en-IN" sz="1100" dirty="0"/>
              <a:t>Identifying scenarios in which a product will be used across various device groups. </a:t>
            </a:r>
          </a:p>
          <a:p>
            <a:pPr lvl="1">
              <a:lnSpc>
                <a:spcPct val="150000"/>
              </a:lnSpc>
            </a:pPr>
            <a:r>
              <a:rPr lang="en-IN" sz="1100" dirty="0"/>
              <a:t>People constantly shift back and forth between devices to get things done, and they expect their products and services to shift with them. Users do not have to think about the device, changes in the environment, or changes in context.</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a:p>
        </p:txBody>
      </p:sp>
    </p:spTree>
    <p:extLst>
      <p:ext uri="{BB962C8B-B14F-4D97-AF65-F5344CB8AC3E}">
        <p14:creationId xmlns:p14="http://schemas.microsoft.com/office/powerpoint/2010/main" val="16613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Responsive</a:t>
            </a:r>
          </a:p>
          <a:p>
            <a:pPr marL="342900" indent="-342900">
              <a:buAutoNum type="arabicPeriod"/>
            </a:pPr>
            <a:r>
              <a:rPr lang="en-US" dirty="0"/>
              <a:t>Adaptive</a:t>
            </a:r>
          </a:p>
          <a:p>
            <a:pPr marL="342900" indent="-342900">
              <a:buAutoNum type="arabicPeriod"/>
            </a:pPr>
            <a:r>
              <a:rPr lang="en-US" dirty="0"/>
              <a:t>Adaptive</a:t>
            </a:r>
          </a:p>
          <a:p>
            <a:pPr marL="342900" indent="-342900">
              <a:buAutoNum type="arabicPeriod"/>
            </a:pPr>
            <a:r>
              <a:rPr lang="en-US" dirty="0"/>
              <a:t>Responsive</a:t>
            </a:r>
          </a:p>
          <a:p>
            <a:pPr marL="342900" indent="-342900">
              <a:buAutoNum type="arabicPeriod"/>
            </a:pP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23</a:t>
            </a:fld>
            <a:endParaRPr lang="en-US"/>
          </a:p>
        </p:txBody>
      </p:sp>
    </p:spTree>
    <p:extLst>
      <p:ext uri="{BB962C8B-B14F-4D97-AF65-F5344CB8AC3E}">
        <p14:creationId xmlns:p14="http://schemas.microsoft.com/office/powerpoint/2010/main" val="220664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latin typeface="Futura Next Light" panose="020B0402020204020303" pitchFamily="34" charset="77"/>
                <a:cs typeface="Futura Medium" panose="020B0602020204020303" pitchFamily="34" charset="-79"/>
              </a:rPr>
              <a:t>These devices have differences in facets like </a:t>
            </a:r>
            <a:r>
              <a:rPr lang="en-US" sz="1600" dirty="0">
                <a:latin typeface="Futura Next Book" panose="020B0502020204020303" pitchFamily="34" charset="77"/>
                <a:cs typeface="Futura Medium" panose="020B0602020204020303" pitchFamily="34" charset="-79"/>
              </a:rPr>
              <a:t>form factor, screen size, interaction model (touch, keys, voice), and sensors (GPS, accelerometer, gyroscope, and others). </a:t>
            </a:r>
          </a:p>
          <a:p>
            <a:r>
              <a:rPr lang="en-IN" sz="1500" b="0" i="0" kern="1200" dirty="0">
                <a:solidFill>
                  <a:schemeClr val="tx1"/>
                </a:solidFill>
                <a:effectLst/>
                <a:latin typeface="+mn-lt"/>
                <a:ea typeface="+mn-ea"/>
                <a:cs typeface="+mn-cs"/>
              </a:rPr>
              <a:t>You can control over 50,000 smart home devices including TVs, lights, appliances, plugs, thermostats, and more when you add them to the Google Home app. </a:t>
            </a:r>
          </a:p>
          <a:p>
            <a:r>
              <a:rPr lang="en-IN" sz="1500" b="0" i="0" kern="1200" dirty="0">
                <a:solidFill>
                  <a:schemeClr val="tx1"/>
                </a:solidFill>
                <a:effectLst/>
                <a:latin typeface="+mn-lt"/>
                <a:ea typeface="+mn-ea"/>
                <a:cs typeface="+mn-cs"/>
              </a:rPr>
              <a:t>HomeKit isn't a product or software; it's a framework that </a:t>
            </a:r>
            <a:r>
              <a:rPr lang="en-IN" sz="1500" b="1" i="0" kern="1200" dirty="0">
                <a:solidFill>
                  <a:schemeClr val="tx1"/>
                </a:solidFill>
                <a:effectLst/>
                <a:latin typeface="+mn-lt"/>
                <a:ea typeface="+mn-ea"/>
                <a:cs typeface="+mn-cs"/>
              </a:rPr>
              <a:t>links smart home products together and adds new capabilities to devices like lights, locks, cameras, thermostats, plugs, and more</a:t>
            </a:r>
            <a:r>
              <a:rPr lang="en-IN" sz="1500" b="0" i="0" kern="1200" dirty="0">
                <a:solidFill>
                  <a:schemeClr val="tx1"/>
                </a:solidFill>
                <a:effectLst/>
                <a:latin typeface="+mn-lt"/>
                <a:ea typeface="+mn-ea"/>
                <a:cs typeface="+mn-cs"/>
              </a:rPr>
              <a:t>. HomeKit lets you control smart home products using apps on your iPhone, iPad, or Mac, or simple Siri voice commands.</a:t>
            </a:r>
            <a:endParaRPr lang="en-US" sz="1600" dirty="0">
              <a:latin typeface="Futura Next Book" panose="020B0502020204020303" pitchFamily="34" charset="77"/>
              <a:cs typeface="Futura Medium" panose="020B0602020204020303" pitchFamily="34" charset="-79"/>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a:p>
        </p:txBody>
      </p:sp>
    </p:spTree>
    <p:extLst>
      <p:ext uri="{BB962C8B-B14F-4D97-AF65-F5344CB8AC3E}">
        <p14:creationId xmlns:p14="http://schemas.microsoft.com/office/powerpoint/2010/main" val="170832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6</a:t>
            </a:fld>
            <a:endParaRPr lang="en-US"/>
          </a:p>
        </p:txBody>
      </p:sp>
    </p:spTree>
    <p:extLst>
      <p:ext uri="{BB962C8B-B14F-4D97-AF65-F5344CB8AC3E}">
        <p14:creationId xmlns:p14="http://schemas.microsoft.com/office/powerpoint/2010/main" val="343731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IN" sz="1600" b="1" dirty="0"/>
              <a:t>Consistent core functionality across devices</a:t>
            </a:r>
          </a:p>
          <a:p>
            <a:pPr marL="0" indent="0">
              <a:lnSpc>
                <a:spcPct val="150000"/>
              </a:lnSpc>
              <a:buNone/>
            </a:pPr>
            <a:r>
              <a:rPr lang="en-IN" sz="1600" dirty="0"/>
              <a:t>The vital components of the experience should be kept consistent across devices. </a:t>
            </a:r>
          </a:p>
          <a:p>
            <a:pPr marL="0" indent="0">
              <a:lnSpc>
                <a:spcPct val="150000"/>
              </a:lnSpc>
              <a:buNone/>
            </a:pPr>
            <a:r>
              <a:rPr lang="en-IN" sz="1600" b="1" dirty="0"/>
              <a:t>Consistent IA across devices </a:t>
            </a:r>
          </a:p>
          <a:p>
            <a:pPr marL="0" indent="0">
              <a:lnSpc>
                <a:spcPct val="150000"/>
              </a:lnSpc>
              <a:buNone/>
            </a:pPr>
            <a:r>
              <a:rPr lang="en-IN" sz="1600" dirty="0"/>
              <a:t>The basic information structure, organization and terminology should be kept consistent across devices</a:t>
            </a:r>
          </a:p>
          <a:p>
            <a:pPr marL="0" indent="0">
              <a:lnSpc>
                <a:spcPct val="150000"/>
              </a:lnSpc>
              <a:buNone/>
            </a:pPr>
            <a:r>
              <a:rPr lang="en-IN" sz="1600" b="1" dirty="0"/>
              <a:t>Consistent look and feel across devices</a:t>
            </a:r>
          </a:p>
          <a:p>
            <a:pPr marL="0" indent="0">
              <a:lnSpc>
                <a:spcPct val="150000"/>
              </a:lnSpc>
              <a:buNone/>
            </a:pPr>
            <a:r>
              <a:rPr lang="en-IN" sz="1600" dirty="0"/>
              <a:t>A common visual language should be used across devices to help people establish not only the brand personality, but also the cognitive and affective tie between devices.</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a:p>
        </p:txBody>
      </p:sp>
    </p:spTree>
    <p:extLst>
      <p:ext uri="{BB962C8B-B14F-4D97-AF65-F5344CB8AC3E}">
        <p14:creationId xmlns:p14="http://schemas.microsoft.com/office/powerpoint/2010/main" val="129148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sz="1500" b="1" dirty="0" err="1">
                <a:latin typeface="Futura Next Book" panose="020B0502020204020303" pitchFamily="34" charset="77"/>
              </a:rPr>
              <a:t>Allrecipes</a:t>
            </a:r>
            <a:r>
              <a:rPr lang="en-US" sz="1500" b="1" dirty="0">
                <a:latin typeface="Futura Next Book" panose="020B0502020204020303" pitchFamily="34" charset="77"/>
              </a:rPr>
              <a:t> apps for iPad (Your Kitchen Inspiration) and iPhone (Dinner Spinner), demonstrating a continuous cooking flow made up of sequential activities taking place on different devices: (1) looking for recipes, (2) getting the groceries, and (3) cooking.</a:t>
            </a:r>
          </a:p>
          <a:p>
            <a:pPr marL="0" indent="0">
              <a:lnSpc>
                <a:spcPct val="150000"/>
              </a:lnSpc>
              <a:buNone/>
            </a:pPr>
            <a:r>
              <a:rPr lang="en-IN" sz="1600" b="1" dirty="0"/>
              <a:t>Sequenced activities flow</a:t>
            </a:r>
          </a:p>
          <a:p>
            <a:pPr marL="0" indent="0">
              <a:lnSpc>
                <a:spcPct val="150000"/>
              </a:lnSpc>
              <a:buNone/>
            </a:pPr>
            <a:r>
              <a:rPr lang="en-IN" sz="1600" dirty="0"/>
              <a:t>Some task flows need users to complete a sequence of activities to reach the end goal. Each step is typically done in a different location, at a different time, with different devices being available and/or most convenient for each activity. </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US" sz="1500" b="1" dirty="0">
              <a:latin typeface="Futura Next Book" panose="020B0502020204020303" pitchFamily="34" charset="77"/>
            </a:endParaRP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a:p>
        </p:txBody>
      </p:sp>
    </p:spTree>
    <p:extLst>
      <p:ext uri="{BB962C8B-B14F-4D97-AF65-F5344CB8AC3E}">
        <p14:creationId xmlns:p14="http://schemas.microsoft.com/office/powerpoint/2010/main" val="341040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a:p>
        </p:txBody>
      </p:sp>
    </p:spTree>
    <p:extLst>
      <p:ext uri="{BB962C8B-B14F-4D97-AF65-F5344CB8AC3E}">
        <p14:creationId xmlns:p14="http://schemas.microsoft.com/office/powerpoint/2010/main" val="7103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10</a:t>
            </a:fld>
            <a:endParaRPr lang="en-US"/>
          </a:p>
        </p:txBody>
      </p:sp>
    </p:spTree>
    <p:extLst>
      <p:ext uri="{BB962C8B-B14F-4D97-AF65-F5344CB8AC3E}">
        <p14:creationId xmlns:p14="http://schemas.microsoft.com/office/powerpoint/2010/main" val="3186941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IN" sz="1600" dirty="0">
                <a:latin typeface="Futura Next Book" panose="020B0502020204020303" pitchFamily="34" charset="77"/>
                <a:cs typeface="Futura Medium" panose="020B0602020204020303" pitchFamily="34" charset="-79"/>
              </a:rPr>
              <a:t>For example, A long repeating row of the content may look great on a desktop computer, but for a mobile device, it may make more sense to allow the user to slide through the carousel one by one.</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a:p>
        </p:txBody>
      </p:sp>
    </p:spTree>
    <p:extLst>
      <p:ext uri="{BB962C8B-B14F-4D97-AF65-F5344CB8AC3E}">
        <p14:creationId xmlns:p14="http://schemas.microsoft.com/office/powerpoint/2010/main" val="60127642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5238413" cy="8570913"/>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4034579" y="7885241"/>
            <a:ext cx="342864" cy="115395"/>
          </a:xfrm>
          <a:prstGeom prst="rect">
            <a:avLst/>
          </a:prstGeom>
        </p:spPr>
        <p:txBody>
          <a:bodyPr vert="horz" lIns="0" tIns="0" rIns="0" bIns="0" rtlCol="0" anchor="ctr">
            <a:noAutofit/>
          </a:bodyPr>
          <a:lstStyle>
            <a:lvl1pPr algn="r">
              <a:defRPr sz="75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5303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a:t>
            </a:r>
            <a:r>
              <a:rPr lang="en-IN" sz="1200" b="0" i="0" dirty="0" err="1">
                <a:solidFill>
                  <a:schemeClr val="bg1">
                    <a:lumMod val="85000"/>
                  </a:schemeClr>
                </a:solidFill>
                <a:latin typeface="Futura Next Light" panose="020B0402020204020303" pitchFamily="34" charset="77"/>
              </a:rPr>
              <a:t>india</a:t>
            </a:r>
            <a:r>
              <a:rPr lang="en-IN" sz="1200" b="0" i="0" dirty="0">
                <a:solidFill>
                  <a:schemeClr val="bg1">
                    <a:lumMod val="85000"/>
                  </a:schemeClr>
                </a:solidFill>
                <a:latin typeface="Futura Next Light" panose="020B0402020204020303" pitchFamily="34" charset="77"/>
              </a:rPr>
              <a:t>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a:t>
            </a:r>
            <a:r>
              <a:rPr lang="en-IN" sz="1200" b="0" i="0" dirty="0" err="1">
                <a:solidFill>
                  <a:schemeClr val="bg1">
                    <a:lumMod val="85000"/>
                  </a:schemeClr>
                </a:solidFill>
                <a:latin typeface="Futura Next Light" panose="020B0402020204020303" pitchFamily="34" charset="77"/>
              </a:rPr>
              <a:t>india</a:t>
            </a:r>
            <a:r>
              <a:rPr lang="en-IN" sz="1200" b="0" i="0" dirty="0">
                <a:solidFill>
                  <a:schemeClr val="bg1">
                    <a:lumMod val="8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spTree>
    <p:extLst>
      <p:ext uri="{BB962C8B-B14F-4D97-AF65-F5344CB8AC3E}">
        <p14:creationId xmlns:p14="http://schemas.microsoft.com/office/powerpoint/2010/main" val="209727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9/2/22</a:t>
            </a:fld>
            <a:endParaRPr lang="en-US"/>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74" r:id="rId4"/>
    <p:sldLayoutId id="2147483675" r:id="rId5"/>
    <p:sldLayoutId id="2147483679" r:id="rId6"/>
    <p:sldLayoutId id="2147483672" r:id="rId7"/>
    <p:sldLayoutId id="2147483673" r:id="rId8"/>
    <p:sldLayoutId id="2147483677" r:id="rId9"/>
    <p:sldLayoutId id="2147483678" r:id="rId10"/>
    <p:sldLayoutId id="2147483680" r:id="rId11"/>
    <p:sldLayoutId id="2147483681" r:id="rId12"/>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comments" Target="../comments/comment4.xml"/><Relationship Id="rId4" Type="http://schemas.openxmlformats.org/officeDocument/2006/relationships/hyperlink" Target="https://xd.adobe.com/ideas/process/ui-design/adaptive-design-vs-responsive-desig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comments" Target="../comments/comment5.xml"/><Relationship Id="rId4" Type="http://schemas.openxmlformats.org/officeDocument/2006/relationships/hyperlink" Target="https://bradfrost.com/blog/post/revisiting-the-priority-patter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signing-multi-device-experiences/9781449340391/ch02.html" TargetMode="External"/><Relationship Id="rId2" Type="http://schemas.openxmlformats.org/officeDocument/2006/relationships/hyperlink" Target="https://xd.adobe.com/ideas/process/ui-design/adaptive-design-vs-responsive-desig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learning.oreilly.com/library/view/designing-multi-device-experiences/9781449340391/ch02.html"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learning.oreilly.com/library/view/designing-multi-device-experiences/9781449340391/ch02.htm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20.png"/><Relationship Id="rId7" Type="http://schemas.openxmlformats.org/officeDocument/2006/relationships/hyperlink" Target="https://learning.oreilly.com/library/view/designing-multi-device-experiences/9781449340391/ch02.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oAutofit/>
          </a:bodyPr>
          <a:lstStyle/>
          <a:p>
            <a:r>
              <a:rPr lang="en-US" sz="5400" dirty="0"/>
              <a:t>Consideration for cross-platform devices</a:t>
            </a:r>
          </a:p>
        </p:txBody>
      </p:sp>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1822ACA6-0EA3-7B9B-6482-4E4111E4EEB6}"/>
              </a:ext>
            </a:extLst>
          </p:cNvPr>
          <p:cNvSpPr txBox="1"/>
          <p:nvPr/>
        </p:nvSpPr>
        <p:spPr>
          <a:xfrm>
            <a:off x="1616765" y="1232452"/>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extBox 4">
            <a:extLst>
              <a:ext uri="{FF2B5EF4-FFF2-40B4-BE49-F238E27FC236}">
                <a16:creationId xmlns:a16="http://schemas.microsoft.com/office/drawing/2014/main" id="{2835E10B-572E-81EB-3F67-011ECCC65EF7}"/>
              </a:ext>
            </a:extLst>
          </p:cNvPr>
          <p:cNvSpPr txBox="1"/>
          <p:nvPr/>
        </p:nvSpPr>
        <p:spPr>
          <a:xfrm>
            <a:off x="2177143" y="130628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5" name="Text Placeholder 2">
            <a:extLst>
              <a:ext uri="{FF2B5EF4-FFF2-40B4-BE49-F238E27FC236}">
                <a16:creationId xmlns:a16="http://schemas.microsoft.com/office/drawing/2014/main" id="{9556B59C-8C9B-D587-EF9C-5B51477A91F9}"/>
              </a:ext>
            </a:extLst>
          </p:cNvPr>
          <p:cNvSpPr>
            <a:spLocks noGrp="1"/>
          </p:cNvSpPr>
          <p:nvPr>
            <p:ph type="body" sz="quarter" idx="14"/>
          </p:nvPr>
        </p:nvSpPr>
        <p:spPr>
          <a:xfrm>
            <a:off x="1047641" y="6002802"/>
            <a:ext cx="5743468" cy="288925"/>
          </a:xfrm>
        </p:spPr>
        <p:txBody>
          <a:bodyPr/>
          <a:lstStyle/>
          <a:p>
            <a:r>
              <a:rPr lang="en-US" dirty="0"/>
              <a:t>duration: 45 mins</a:t>
            </a:r>
          </a:p>
        </p:txBody>
      </p:sp>
      <p:sp>
        <p:nvSpPr>
          <p:cNvPr id="16" name="Text Placeholder 3">
            <a:extLst>
              <a:ext uri="{FF2B5EF4-FFF2-40B4-BE49-F238E27FC236}">
                <a16:creationId xmlns:a16="http://schemas.microsoft.com/office/drawing/2014/main" id="{973AE553-A8B4-68EE-C5DE-E58A09A76B74}"/>
              </a:ext>
            </a:extLst>
          </p:cNvPr>
          <p:cNvSpPr>
            <a:spLocks noGrp="1"/>
          </p:cNvSpPr>
          <p:nvPr>
            <p:ph type="body" sz="quarter" idx="15"/>
          </p:nvPr>
        </p:nvSpPr>
        <p:spPr>
          <a:xfrm>
            <a:off x="1047641" y="6367320"/>
            <a:ext cx="5743468" cy="276999"/>
          </a:xfrm>
        </p:spPr>
        <p:txBody>
          <a:bodyPr/>
          <a:lstStyle/>
          <a:p>
            <a:r>
              <a:rPr lang="en-US" dirty="0"/>
              <a:t>session by:</a:t>
            </a:r>
          </a:p>
        </p:txBody>
      </p:sp>
    </p:spTree>
    <p:extLst>
      <p:ext uri="{BB962C8B-B14F-4D97-AF65-F5344CB8AC3E}">
        <p14:creationId xmlns:p14="http://schemas.microsoft.com/office/powerpoint/2010/main" val="177215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F1F8A0A-4A63-D60E-F220-9F57041E1611}"/>
              </a:ext>
            </a:extLst>
          </p:cNvPr>
          <p:cNvSpPr txBox="1"/>
          <p:nvPr/>
        </p:nvSpPr>
        <p:spPr>
          <a:xfrm>
            <a:off x="1047639" y="3981978"/>
            <a:ext cx="6120000" cy="1795876"/>
          </a:xfrm>
          <a:prstGeom prst="rect">
            <a:avLst/>
          </a:prstGeom>
          <a:noFill/>
        </p:spPr>
        <p:txBody>
          <a:bodyPr wrap="square">
            <a:spAutoFit/>
          </a:bodyPr>
          <a:lstStyle/>
          <a:p>
            <a:pPr>
              <a:lnSpc>
                <a:spcPct val="150000"/>
              </a:lnSpc>
            </a:pPr>
            <a:r>
              <a:rPr lang="en-IN" sz="1300" dirty="0">
                <a:latin typeface="Futura Next Book" panose="020B0502020204020303" pitchFamily="34" charset="77"/>
                <a:cs typeface="Futura Medium" panose="020B0602020204020303" pitchFamily="34" charset="-79"/>
              </a:rPr>
              <a:t>Mobile devices, tablets and smart watches allow users to interact with screen elements using touch. The ability to pinch, zoom, slide images across the screen, and force-touch elements empower the user to engage with the content in a new way.</a:t>
            </a:r>
            <a:br>
              <a:rPr lang="en-IN" sz="1300" dirty="0">
                <a:latin typeface="Futura Next Book" panose="020B0502020204020303" pitchFamily="34" charset="77"/>
                <a:cs typeface="Futura Medium" panose="020B0602020204020303" pitchFamily="34" charset="-79"/>
              </a:rPr>
            </a:br>
            <a:endParaRPr lang="en-IN" sz="1300" dirty="0">
              <a:latin typeface="Futura Next Book" panose="020B0502020204020303" pitchFamily="34" charset="77"/>
              <a:cs typeface="Futura Medium" panose="020B0602020204020303" pitchFamily="34" charset="-79"/>
            </a:endParaRPr>
          </a:p>
          <a:p>
            <a:pPr>
              <a:lnSpc>
                <a:spcPct val="120000"/>
              </a:lnSpc>
            </a:pPr>
            <a:endParaRPr lang="en-IN" sz="1200" dirty="0">
              <a:effectLst/>
              <a:latin typeface="Futura Medium" panose="020B0602020204020303" pitchFamily="34" charset="-79"/>
              <a:cs typeface="Futura Medium" panose="020B0602020204020303" pitchFamily="34" charset="-79"/>
            </a:endParaRPr>
          </a:p>
        </p:txBody>
      </p:sp>
      <p:sp>
        <p:nvSpPr>
          <p:cNvPr id="2" name="Content Placeholder 11">
            <a:extLst>
              <a:ext uri="{FF2B5EF4-FFF2-40B4-BE49-F238E27FC236}">
                <a16:creationId xmlns:a16="http://schemas.microsoft.com/office/drawing/2014/main" id="{1F30836B-E47C-9F29-33DC-81E1AD8457F9}"/>
              </a:ext>
            </a:extLst>
          </p:cNvPr>
          <p:cNvSpPr>
            <a:spLocks noGrp="1"/>
          </p:cNvSpPr>
          <p:nvPr>
            <p:ph idx="1"/>
          </p:nvPr>
        </p:nvSpPr>
        <p:spPr>
          <a:xfrm>
            <a:off x="1047639" y="1593936"/>
            <a:ext cx="13143136" cy="908575"/>
          </a:xfrm>
        </p:spPr>
        <p:txBody>
          <a:bodyPr>
            <a:normAutofit/>
          </a:bodyPr>
          <a:lstStyle/>
          <a:p>
            <a:pPr marL="0" indent="0">
              <a:lnSpc>
                <a:spcPct val="150000"/>
              </a:lnSpc>
              <a:buNone/>
            </a:pPr>
            <a:r>
              <a:rPr lang="en-IN" sz="1400" dirty="0"/>
              <a:t>It’s important to consider making use of various device functionalities when designing digital products. Mobile devices have the ability to take advantage of functionality like GPS, biometric ID, bank card scanning and QR code reading that can greatly improve the UX.</a:t>
            </a:r>
          </a:p>
        </p:txBody>
      </p:sp>
      <p:pic>
        <p:nvPicPr>
          <p:cNvPr id="9" name="Picture 8">
            <a:extLst>
              <a:ext uri="{FF2B5EF4-FFF2-40B4-BE49-F238E27FC236}">
                <a16:creationId xmlns:a16="http://schemas.microsoft.com/office/drawing/2014/main" id="{C43A946E-76DE-10C8-6D06-83F2F3BF02C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46952" y="3622187"/>
            <a:ext cx="6563461" cy="2734776"/>
          </a:xfrm>
          <a:prstGeom prst="rect">
            <a:avLst/>
          </a:prstGeom>
        </p:spPr>
      </p:pic>
      <p:sp>
        <p:nvSpPr>
          <p:cNvPr id="3" name="Text Placeholder 5">
            <a:extLst>
              <a:ext uri="{FF2B5EF4-FFF2-40B4-BE49-F238E27FC236}">
                <a16:creationId xmlns:a16="http://schemas.microsoft.com/office/drawing/2014/main" id="{F7BBF231-B136-1ACA-7A8E-764E73F582D6}"/>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
        <p:nvSpPr>
          <p:cNvPr id="6" name="Title 2">
            <a:extLst>
              <a:ext uri="{FF2B5EF4-FFF2-40B4-BE49-F238E27FC236}">
                <a16:creationId xmlns:a16="http://schemas.microsoft.com/office/drawing/2014/main" id="{36A39E04-4197-CF8F-EF3D-353CB25D2CF9}"/>
              </a:ext>
            </a:extLst>
          </p:cNvPr>
          <p:cNvSpPr>
            <a:spLocks noGrp="1"/>
          </p:cNvSpPr>
          <p:nvPr>
            <p:ph type="title"/>
          </p:nvPr>
        </p:nvSpPr>
        <p:spPr>
          <a:xfrm>
            <a:off x="1047639" y="2936932"/>
            <a:ext cx="6120000" cy="1006866"/>
          </a:xfrm>
        </p:spPr>
        <p:txBody>
          <a:bodyPr/>
          <a:lstStyle/>
          <a:p>
            <a:r>
              <a:rPr lang="en-US" dirty="0"/>
              <a:t>Gestures</a:t>
            </a:r>
          </a:p>
        </p:txBody>
      </p:sp>
      <p:sp>
        <p:nvSpPr>
          <p:cNvPr id="4" name="TextBox 3">
            <a:extLst>
              <a:ext uri="{FF2B5EF4-FFF2-40B4-BE49-F238E27FC236}">
                <a16:creationId xmlns:a16="http://schemas.microsoft.com/office/drawing/2014/main" id="{4CAA38DA-BF47-F4A3-1EF2-E774D6EEB658}"/>
              </a:ext>
            </a:extLst>
          </p:cNvPr>
          <p:cNvSpPr txBox="1"/>
          <p:nvPr/>
        </p:nvSpPr>
        <p:spPr>
          <a:xfrm>
            <a:off x="7746952" y="6505922"/>
            <a:ext cx="914400" cy="914400"/>
          </a:xfrm>
          <a:prstGeom prst="rect">
            <a:avLst/>
          </a:prstGeom>
        </p:spPr>
        <p:txBody>
          <a:bodyPr vert="horz" wrap="none" lIns="91440" tIns="45720" rIns="91440" bIns="45720" rtlCol="0" anchor="ctr">
            <a:normAutofit/>
          </a:bodyPr>
          <a:lstStyle/>
          <a:p>
            <a:r>
              <a:rPr lang="en-US" sz="1000" dirty="0">
                <a:latin typeface="Futura Medium" panose="020B0602020204020303" pitchFamily="34" charset="-79"/>
                <a:cs typeface="Futura Medium" panose="020B0602020204020303" pitchFamily="34" charset="-79"/>
                <a:hlinkClick r:id="rId4"/>
              </a:rPr>
              <a:t>Source: xd.adobe.com</a:t>
            </a:r>
            <a:endParaRPr lang="en-US" sz="1000" b="0" i="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5296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D9AA1B-708C-AA65-46CD-8D3479DB0490}"/>
              </a:ext>
            </a:extLst>
          </p:cNvPr>
          <p:cNvSpPr txBox="1"/>
          <p:nvPr/>
        </p:nvSpPr>
        <p:spPr>
          <a:xfrm>
            <a:off x="1047639" y="3055825"/>
            <a:ext cx="6120000" cy="2154885"/>
          </a:xfrm>
          <a:prstGeom prst="rect">
            <a:avLst/>
          </a:prstGeom>
          <a:noFill/>
        </p:spPr>
        <p:txBody>
          <a:bodyPr wrap="square">
            <a:spAutoFit/>
          </a:bodyPr>
          <a:lstStyle/>
          <a:p>
            <a:pPr>
              <a:lnSpc>
                <a:spcPct val="150000"/>
              </a:lnSpc>
            </a:pPr>
            <a:r>
              <a:rPr lang="en-IN" sz="1300" dirty="0">
                <a:latin typeface="Futura Next Book" panose="020B0502020204020303" pitchFamily="34" charset="77"/>
              </a:rPr>
              <a:t>When designing for different devices, you should always be mindful of the layout hierarchy and ensure that key messages maintain the same prominence across devices. </a:t>
            </a:r>
          </a:p>
          <a:p>
            <a:pPr>
              <a:lnSpc>
                <a:spcPct val="150000"/>
              </a:lnSpc>
            </a:pPr>
            <a:endParaRPr lang="en-IN" sz="1300" dirty="0">
              <a:latin typeface="Futura Next Book" panose="020B0502020204020303" pitchFamily="34" charset="77"/>
            </a:endParaRPr>
          </a:p>
          <a:p>
            <a:pPr>
              <a:lnSpc>
                <a:spcPct val="150000"/>
              </a:lnSpc>
            </a:pPr>
            <a:r>
              <a:rPr lang="en-IN" sz="1300" dirty="0">
                <a:latin typeface="Futura Next Book" panose="020B0502020204020303" pitchFamily="34" charset="77"/>
              </a:rPr>
              <a:t>Ask what the most important action of the page is. If the call to action of a page is a sign-up button, make sure that this maintains its prominence across all devices.</a:t>
            </a:r>
            <a:endParaRPr lang="en-IN" sz="1300" dirty="0">
              <a:effectLst/>
              <a:latin typeface="Futura Next Book" panose="020B0502020204020303" pitchFamily="34" charset="77"/>
            </a:endParaRPr>
          </a:p>
        </p:txBody>
      </p:sp>
      <p:pic>
        <p:nvPicPr>
          <p:cNvPr id="1028" name="Picture 4" descr="Graphical user interface, website&#10;&#10;Description automatically generated">
            <a:extLst>
              <a:ext uri="{FF2B5EF4-FFF2-40B4-BE49-F238E27FC236}">
                <a16:creationId xmlns:a16="http://schemas.microsoft.com/office/drawing/2014/main" id="{BD486D99-5CC2-214C-C584-4C563999C21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7803" y="2410043"/>
            <a:ext cx="6312975" cy="3750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2B899B71-8CEE-824E-E06A-CEA11394563C}"/>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
        <p:nvSpPr>
          <p:cNvPr id="4" name="Title 2">
            <a:extLst>
              <a:ext uri="{FF2B5EF4-FFF2-40B4-BE49-F238E27FC236}">
                <a16:creationId xmlns:a16="http://schemas.microsoft.com/office/drawing/2014/main" id="{4DCFFB6C-F12F-0993-4172-F8AD36F710A1}"/>
              </a:ext>
            </a:extLst>
          </p:cNvPr>
          <p:cNvSpPr>
            <a:spLocks noGrp="1"/>
          </p:cNvSpPr>
          <p:nvPr>
            <p:ph type="title"/>
          </p:nvPr>
        </p:nvSpPr>
        <p:spPr>
          <a:xfrm>
            <a:off x="1047639" y="1346381"/>
            <a:ext cx="6571568" cy="1006866"/>
          </a:xfrm>
        </p:spPr>
        <p:txBody>
          <a:bodyPr/>
          <a:lstStyle/>
          <a:p>
            <a:r>
              <a:rPr lang="en-US" dirty="0"/>
              <a:t>Hierarchy</a:t>
            </a:r>
          </a:p>
        </p:txBody>
      </p:sp>
      <p:sp>
        <p:nvSpPr>
          <p:cNvPr id="2" name="TextBox 1">
            <a:extLst>
              <a:ext uri="{FF2B5EF4-FFF2-40B4-BE49-F238E27FC236}">
                <a16:creationId xmlns:a16="http://schemas.microsoft.com/office/drawing/2014/main" id="{396E3784-6A25-947E-E085-F151B4FD1395}"/>
              </a:ext>
            </a:extLst>
          </p:cNvPr>
          <p:cNvSpPr txBox="1"/>
          <p:nvPr/>
        </p:nvSpPr>
        <p:spPr>
          <a:xfrm>
            <a:off x="7980219" y="6160870"/>
            <a:ext cx="914400" cy="914400"/>
          </a:xfrm>
          <a:prstGeom prst="rect">
            <a:avLst/>
          </a:prstGeom>
        </p:spPr>
        <p:txBody>
          <a:bodyPr vert="horz" wrap="none" lIns="91440" tIns="45720" rIns="91440" bIns="45720" rtlCol="0" anchor="ctr">
            <a:normAutofit/>
          </a:bodyPr>
          <a:lstStyle/>
          <a:p>
            <a:r>
              <a:rPr lang="en-US" sz="1000" dirty="0">
                <a:latin typeface="Futura Next Book" panose="020B0502020204020303" pitchFamily="34" charset="77"/>
              </a:rPr>
              <a:t>Source: https://</a:t>
            </a:r>
            <a:r>
              <a:rPr lang="en-US" sz="1000" dirty="0" err="1">
                <a:latin typeface="Futura Next Book" panose="020B0502020204020303" pitchFamily="34" charset="77"/>
              </a:rPr>
              <a:t>medium.com</a:t>
            </a:r>
            <a:r>
              <a:rPr lang="en-US" sz="1000" dirty="0">
                <a:latin typeface="Futura Next Book" panose="020B0502020204020303" pitchFamily="34" charset="77"/>
              </a:rPr>
              <a:t>/</a:t>
            </a:r>
            <a:endParaRPr lang="en-US" sz="1000" b="0" i="0" dirty="0">
              <a:latin typeface="Futura Next Book" panose="020B0502020204020303" pitchFamily="34" charset="77"/>
            </a:endParaRPr>
          </a:p>
        </p:txBody>
      </p:sp>
    </p:spTree>
    <p:extLst>
      <p:ext uri="{BB962C8B-B14F-4D97-AF65-F5344CB8AC3E}">
        <p14:creationId xmlns:p14="http://schemas.microsoft.com/office/powerpoint/2010/main" val="312061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Guardian uses priority+ patterns that respond based on the screen real estate.">
            <a:extLst>
              <a:ext uri="{FF2B5EF4-FFF2-40B4-BE49-F238E27FC236}">
                <a16:creationId xmlns:a16="http://schemas.microsoft.com/office/drawing/2014/main" id="{83EE8EB5-1E8B-F3D2-9F72-67D3A4990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775" y="2770229"/>
            <a:ext cx="5213687" cy="303045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BA7DDB78-3E56-01BF-6B76-12C158CA8A7A}"/>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
        <p:nvSpPr>
          <p:cNvPr id="10" name="TextBox 9">
            <a:extLst>
              <a:ext uri="{FF2B5EF4-FFF2-40B4-BE49-F238E27FC236}">
                <a16:creationId xmlns:a16="http://schemas.microsoft.com/office/drawing/2014/main" id="{44DC025D-6AC2-7505-1E20-6D6646F6E93B}"/>
              </a:ext>
            </a:extLst>
          </p:cNvPr>
          <p:cNvSpPr txBox="1"/>
          <p:nvPr/>
        </p:nvSpPr>
        <p:spPr>
          <a:xfrm>
            <a:off x="1047636" y="2905784"/>
            <a:ext cx="6120000" cy="3359509"/>
          </a:xfrm>
          <a:prstGeom prst="rect">
            <a:avLst/>
          </a:prstGeom>
          <a:noFill/>
        </p:spPr>
        <p:txBody>
          <a:bodyPr wrap="square">
            <a:spAutoFit/>
          </a:bodyPr>
          <a:lstStyle/>
          <a:p>
            <a:pPr>
              <a:lnSpc>
                <a:spcPct val="150000"/>
              </a:lnSpc>
            </a:pPr>
            <a:r>
              <a:rPr lang="en-IN" sz="1300" dirty="0">
                <a:latin typeface="Futura Next Book" panose="020B0502020204020303" pitchFamily="34" charset="77"/>
              </a:rPr>
              <a:t>When designing navigation across devices, it is important to follow conventions for the device in question. Consistency is important to ensure that users don’t feel challenged trying to learn a new navigation paradigm. </a:t>
            </a:r>
          </a:p>
          <a:p>
            <a:pPr>
              <a:lnSpc>
                <a:spcPct val="150000"/>
              </a:lnSpc>
            </a:pPr>
            <a:endParaRPr lang="en-IN" sz="1300" dirty="0">
              <a:latin typeface="Futura Next Book" panose="020B0502020204020303" pitchFamily="34" charset="77"/>
            </a:endParaRPr>
          </a:p>
          <a:p>
            <a:pPr>
              <a:lnSpc>
                <a:spcPct val="150000"/>
              </a:lnSpc>
            </a:pPr>
            <a:r>
              <a:rPr lang="en-IN" sz="1300" dirty="0">
                <a:latin typeface="Futura Next Book" panose="020B0502020204020303" pitchFamily="34" charset="77"/>
              </a:rPr>
              <a:t>Use clear, useful and familiar copy for your navigation elements to make users comfortable engaging with your website on different platforms.</a:t>
            </a:r>
          </a:p>
          <a:p>
            <a:pPr>
              <a:lnSpc>
                <a:spcPct val="150000"/>
              </a:lnSpc>
            </a:pPr>
            <a:endParaRPr lang="en-IN" sz="1300" dirty="0">
              <a:latin typeface="Futura Next Book" panose="020B0502020204020303" pitchFamily="34" charset="77"/>
            </a:endParaRPr>
          </a:p>
          <a:p>
            <a:pPr>
              <a:lnSpc>
                <a:spcPct val="150000"/>
              </a:lnSpc>
            </a:pPr>
            <a:r>
              <a:rPr lang="en-IN" sz="1300" dirty="0">
                <a:latin typeface="Futura Next Book" panose="020B0502020204020303" pitchFamily="34" charset="77"/>
              </a:rPr>
              <a:t>By using appropriate and familiar copy for your navigation elements, your users will feel more comfortable engaging with your website on different platforms. When consistency is maintained and clarity promoted, it makes the navigation easier to comprehend.</a:t>
            </a:r>
          </a:p>
        </p:txBody>
      </p:sp>
      <p:sp>
        <p:nvSpPr>
          <p:cNvPr id="4" name="Title 2">
            <a:extLst>
              <a:ext uri="{FF2B5EF4-FFF2-40B4-BE49-F238E27FC236}">
                <a16:creationId xmlns:a16="http://schemas.microsoft.com/office/drawing/2014/main" id="{53B51982-99FF-5064-093D-598BD2C5BA25}"/>
              </a:ext>
            </a:extLst>
          </p:cNvPr>
          <p:cNvSpPr txBox="1">
            <a:spLocks/>
          </p:cNvSpPr>
          <p:nvPr/>
        </p:nvSpPr>
        <p:spPr>
          <a:xfrm>
            <a:off x="1047639" y="1346381"/>
            <a:ext cx="6571568"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dirty="0"/>
              <a:t>Navigation pattern</a:t>
            </a:r>
          </a:p>
        </p:txBody>
      </p:sp>
      <p:sp>
        <p:nvSpPr>
          <p:cNvPr id="3" name="TextBox 2">
            <a:extLst>
              <a:ext uri="{FF2B5EF4-FFF2-40B4-BE49-F238E27FC236}">
                <a16:creationId xmlns:a16="http://schemas.microsoft.com/office/drawing/2014/main" id="{02134D86-47A8-73ED-6560-A86B9A2B77EF}"/>
              </a:ext>
            </a:extLst>
          </p:cNvPr>
          <p:cNvSpPr txBox="1"/>
          <p:nvPr/>
        </p:nvSpPr>
        <p:spPr>
          <a:xfrm>
            <a:off x="7976646" y="6068217"/>
            <a:ext cx="7624482" cy="246221"/>
          </a:xfrm>
          <a:prstGeom prst="rect">
            <a:avLst/>
          </a:prstGeom>
          <a:noFill/>
        </p:spPr>
        <p:txBody>
          <a:bodyPr wrap="square">
            <a:spAutoFit/>
          </a:bodyPr>
          <a:lstStyle/>
          <a:p>
            <a:r>
              <a:rPr lang="en-IN" sz="1000" b="0" dirty="0">
                <a:solidFill>
                  <a:srgbClr val="666666"/>
                </a:solidFill>
                <a:effectLst/>
                <a:latin typeface="Futura Medium" panose="020B0602020204020303" pitchFamily="34" charset="-79"/>
                <a:cs typeface="Futura Medium" panose="020B0602020204020303" pitchFamily="34" charset="-79"/>
              </a:rPr>
              <a:t>Source: </a:t>
            </a:r>
            <a:r>
              <a:rPr lang="en-IN" sz="1000" b="0" dirty="0">
                <a:solidFill>
                  <a:srgbClr val="666666"/>
                </a:solidFill>
                <a:effectLst/>
                <a:latin typeface="Futura Medium" panose="020B0602020204020303" pitchFamily="34" charset="-79"/>
                <a:cs typeface="Futura Medium" panose="020B0602020204020303" pitchFamily="34" charset="-79"/>
                <a:hlinkClick r:id="rId4"/>
              </a:rPr>
              <a:t>bradfrost</a:t>
            </a:r>
            <a:endParaRPr lang="en-US" sz="10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87679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dirty="0"/>
              <a:t>Layout: Responsive design / Adaptive design</a:t>
            </a:r>
            <a:endParaRPr lang="en-US" dirty="0"/>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1087394" y="2172798"/>
            <a:ext cx="6120000" cy="4274894"/>
          </a:xfrm>
        </p:spPr>
        <p:txBody>
          <a:bodyPr>
            <a:noAutofit/>
          </a:bodyPr>
          <a:lstStyle/>
          <a:p>
            <a:pPr marL="0" indent="0">
              <a:lnSpc>
                <a:spcPct val="160000"/>
              </a:lnSpc>
              <a:buNone/>
            </a:pPr>
            <a:r>
              <a:rPr lang="en-GB" sz="1300" dirty="0"/>
              <a:t>Responsive is fluid and adapts to the size of the screen no matter what the target device.</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839873" y="4538428"/>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026" name="Picture 2" descr="Responsive web design">
            <a:extLst>
              <a:ext uri="{FF2B5EF4-FFF2-40B4-BE49-F238E27FC236}">
                <a16:creationId xmlns:a16="http://schemas.microsoft.com/office/drawing/2014/main" id="{4EADE872-D81B-28D1-6DA6-5C4EE0312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666" y="3058662"/>
            <a:ext cx="5672441" cy="382180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1">
            <a:extLst>
              <a:ext uri="{FF2B5EF4-FFF2-40B4-BE49-F238E27FC236}">
                <a16:creationId xmlns:a16="http://schemas.microsoft.com/office/drawing/2014/main" id="{272B5873-246F-88D1-500D-253D08B8270D}"/>
              </a:ext>
            </a:extLst>
          </p:cNvPr>
          <p:cNvSpPr txBox="1">
            <a:spLocks/>
          </p:cNvSpPr>
          <p:nvPr/>
        </p:nvSpPr>
        <p:spPr>
          <a:xfrm>
            <a:off x="7619203" y="1952090"/>
            <a:ext cx="6120000" cy="4274894"/>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en-IN" sz="1300" dirty="0"/>
              <a:t>Adaptive design ensures the best user experience according to the device the user is using to interface.</a:t>
            </a:r>
            <a:endParaRPr lang="en-GB" sz="1300" dirty="0"/>
          </a:p>
        </p:txBody>
      </p:sp>
      <p:pic>
        <p:nvPicPr>
          <p:cNvPr id="3076" name="Picture 4" descr="Google Nest Thermostat tips and tricks">
            <a:extLst>
              <a:ext uri="{FF2B5EF4-FFF2-40B4-BE49-F238E27FC236}">
                <a16:creationId xmlns:a16="http://schemas.microsoft.com/office/drawing/2014/main" id="{184A2D4D-58EA-1DBA-F705-75F67523869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4000"/>
                    </a14:imgEffect>
                  </a14:imgLayer>
                </a14:imgProps>
              </a:ext>
              <a:ext uri="{28A0092B-C50C-407E-A947-70E740481C1C}">
                <a14:useLocalDpi xmlns:a14="http://schemas.microsoft.com/office/drawing/2010/main" val="0"/>
              </a:ext>
            </a:extLst>
          </a:blip>
          <a:srcRect b="7124"/>
          <a:stretch/>
        </p:blipFill>
        <p:spPr bwMode="auto">
          <a:xfrm>
            <a:off x="7619203" y="3058662"/>
            <a:ext cx="5746905" cy="35601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8A716D-FEEC-1A41-8660-4B720A6FE536}"/>
              </a:ext>
            </a:extLst>
          </p:cNvPr>
          <p:cNvSpPr txBox="1"/>
          <p:nvPr/>
        </p:nvSpPr>
        <p:spPr>
          <a:xfrm>
            <a:off x="7532907" y="6576819"/>
            <a:ext cx="914400" cy="914400"/>
          </a:xfrm>
          <a:prstGeom prst="rect">
            <a:avLst/>
          </a:prstGeom>
        </p:spPr>
        <p:txBody>
          <a:bodyPr vert="horz" wrap="none" lIns="91440" tIns="45720" rIns="91440" bIns="45720" rtlCol="0" anchor="ctr">
            <a:normAutofit/>
          </a:bodyPr>
          <a:lstStyle/>
          <a:p>
            <a:r>
              <a:rPr lang="en-US" sz="1000" b="0" i="0" dirty="0">
                <a:latin typeface="Futura Next Book" panose="020B0502020204020303" pitchFamily="34" charset="77"/>
              </a:rPr>
              <a:t>Source: </a:t>
            </a:r>
            <a:r>
              <a:rPr lang="en-IN" sz="1000" cap="all" dirty="0"/>
              <a:t>POCKET-LINT</a:t>
            </a:r>
            <a:br>
              <a:rPr lang="en-IN" sz="1000" dirty="0"/>
            </a:br>
            <a:endParaRPr lang="en-US" sz="1000" b="0" i="0" dirty="0">
              <a:latin typeface="Futura Next Book" panose="020B0502020204020303" pitchFamily="34" charset="77"/>
            </a:endParaRPr>
          </a:p>
        </p:txBody>
      </p:sp>
      <p:sp>
        <p:nvSpPr>
          <p:cNvPr id="5" name="TextBox 4">
            <a:extLst>
              <a:ext uri="{FF2B5EF4-FFF2-40B4-BE49-F238E27FC236}">
                <a16:creationId xmlns:a16="http://schemas.microsoft.com/office/drawing/2014/main" id="{DE27B7FB-AB20-6E65-9EDB-BDDC559C5BE7}"/>
              </a:ext>
            </a:extLst>
          </p:cNvPr>
          <p:cNvSpPr txBox="1"/>
          <p:nvPr/>
        </p:nvSpPr>
        <p:spPr>
          <a:xfrm>
            <a:off x="1118666" y="6576819"/>
            <a:ext cx="914400" cy="914400"/>
          </a:xfrm>
          <a:prstGeom prst="rect">
            <a:avLst/>
          </a:prstGeom>
        </p:spPr>
        <p:txBody>
          <a:bodyPr vert="horz" wrap="none" lIns="91440" tIns="45720" rIns="91440" bIns="45720" rtlCol="0" anchor="ctr">
            <a:normAutofit/>
          </a:bodyPr>
          <a:lstStyle/>
          <a:p>
            <a:r>
              <a:rPr lang="en-US" sz="1000" b="0" i="0" dirty="0">
                <a:latin typeface="Futura Next Book" panose="020B0502020204020303" pitchFamily="34" charset="77"/>
              </a:rPr>
              <a:t>Source: </a:t>
            </a:r>
            <a:r>
              <a:rPr lang="en-US" sz="1000" b="0" i="0" dirty="0" err="1">
                <a:latin typeface="Futura Next Book" panose="020B0502020204020303" pitchFamily="34" charset="77"/>
              </a:rPr>
              <a:t>Invision</a:t>
            </a:r>
            <a:r>
              <a:rPr lang="en-US" sz="1000" dirty="0" err="1">
                <a:latin typeface="Futura Next Book" panose="020B0502020204020303" pitchFamily="34" charset="77"/>
              </a:rPr>
              <a:t>app</a:t>
            </a:r>
            <a:endParaRPr lang="en-US" sz="1000" b="0" i="0" dirty="0">
              <a:latin typeface="Futura Next Book" panose="020B0502020204020303" pitchFamily="34" charset="77"/>
            </a:endParaRPr>
          </a:p>
        </p:txBody>
      </p:sp>
    </p:spTree>
    <p:extLst>
      <p:ext uri="{BB962C8B-B14F-4D97-AF65-F5344CB8AC3E}">
        <p14:creationId xmlns:p14="http://schemas.microsoft.com/office/powerpoint/2010/main" val="153983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F1F8A0A-4A63-D60E-F220-9F57041E1611}"/>
              </a:ext>
            </a:extLst>
          </p:cNvPr>
          <p:cNvSpPr txBox="1"/>
          <p:nvPr/>
        </p:nvSpPr>
        <p:spPr>
          <a:xfrm>
            <a:off x="1047638" y="2573752"/>
            <a:ext cx="6120000" cy="4855625"/>
          </a:xfrm>
          <a:prstGeom prst="rect">
            <a:avLst/>
          </a:prstGeom>
          <a:noFill/>
        </p:spPr>
        <p:txBody>
          <a:bodyPr wrap="square">
            <a:spAutoFit/>
          </a:bodyPr>
          <a:lstStyle/>
          <a:p>
            <a:pPr>
              <a:lnSpc>
                <a:spcPct val="150000"/>
              </a:lnSpc>
            </a:pPr>
            <a:r>
              <a:rPr lang="en-IN" sz="1300" dirty="0">
                <a:latin typeface="Futura Next Book" panose="020B0502020204020303" pitchFamily="34" charset="77"/>
              </a:rPr>
              <a:t>The website grid is a system for organizing the content on the page and creating alignment and order. These guidelines incorporate margins, spaces, and columns, collectively – providing an encompassing, consistent framework for the page’s content. Grids anatomy consists of:</a:t>
            </a:r>
          </a:p>
          <a:p>
            <a:pPr>
              <a:lnSpc>
                <a:spcPct val="150000"/>
              </a:lnSpc>
            </a:pPr>
            <a:endParaRPr lang="en-IN" sz="1300" dirty="0">
              <a:latin typeface="Futura Next Book" panose="020B0502020204020303" pitchFamily="34" charset="77"/>
            </a:endParaRPr>
          </a:p>
          <a:p>
            <a:pPr marL="228600" indent="-228600">
              <a:lnSpc>
                <a:spcPct val="150000"/>
              </a:lnSpc>
              <a:buFont typeface="+mj-lt"/>
              <a:buAutoNum type="arabicPeriod"/>
            </a:pPr>
            <a:r>
              <a:rPr lang="en-IN" sz="1300" b="1" dirty="0">
                <a:latin typeface="Futura Next Book" panose="020B0502020204020303" pitchFamily="34" charset="77"/>
              </a:rPr>
              <a:t>MARGIN: </a:t>
            </a:r>
            <a:r>
              <a:rPr lang="en-IN" sz="1300" dirty="0">
                <a:latin typeface="Futura Next Book" panose="020B0502020204020303" pitchFamily="34" charset="77"/>
              </a:rPr>
              <a:t>The space that separates the content from the edge of the page.</a:t>
            </a:r>
          </a:p>
          <a:p>
            <a:pPr marL="228600" indent="-228600">
              <a:lnSpc>
                <a:spcPct val="150000"/>
              </a:lnSpc>
              <a:buFont typeface="+mj-lt"/>
              <a:buAutoNum type="arabicPeriod"/>
            </a:pPr>
            <a:r>
              <a:rPr lang="en-IN" sz="1300" b="1" dirty="0">
                <a:latin typeface="Futura Next Book" panose="020B0502020204020303" pitchFamily="34" charset="77"/>
              </a:rPr>
              <a:t>FLOWLINES: </a:t>
            </a:r>
            <a:r>
              <a:rPr lang="en-IN" sz="1300" dirty="0">
                <a:latin typeface="Futura Next Book" panose="020B0502020204020303" pitchFamily="34" charset="77"/>
              </a:rPr>
              <a:t>Divides the page into horizontal intervals creating additional alignment points.</a:t>
            </a:r>
          </a:p>
          <a:p>
            <a:pPr marL="228600" indent="-228600">
              <a:lnSpc>
                <a:spcPct val="150000"/>
              </a:lnSpc>
              <a:buFont typeface="+mj-lt"/>
              <a:buAutoNum type="arabicPeriod"/>
            </a:pPr>
            <a:r>
              <a:rPr lang="en-IN" sz="1300" b="1" dirty="0">
                <a:latin typeface="Futura Next Book" panose="020B0502020204020303" pitchFamily="34" charset="77"/>
              </a:rPr>
              <a:t>COLUMNS: </a:t>
            </a:r>
            <a:r>
              <a:rPr lang="en-IN" sz="1300" dirty="0">
                <a:latin typeface="Futura Next Book" panose="020B0502020204020303" pitchFamily="34" charset="77"/>
              </a:rPr>
              <a:t>Vertical divisions of space used to align the visual elements.</a:t>
            </a:r>
          </a:p>
          <a:p>
            <a:pPr marL="228600" indent="-228600">
              <a:lnSpc>
                <a:spcPct val="150000"/>
              </a:lnSpc>
              <a:buFont typeface="+mj-lt"/>
              <a:buAutoNum type="arabicPeriod"/>
            </a:pPr>
            <a:r>
              <a:rPr lang="en-IN" sz="1300" b="1" dirty="0">
                <a:latin typeface="Futura Next Book" panose="020B0502020204020303" pitchFamily="34" charset="77"/>
              </a:rPr>
              <a:t>ROWS: </a:t>
            </a:r>
            <a:r>
              <a:rPr lang="en-IN" sz="1300" dirty="0">
                <a:latin typeface="Futura Next Book" panose="020B0502020204020303" pitchFamily="34" charset="77"/>
              </a:rPr>
              <a:t>A series of flowlines creating horizontal divisions of space.</a:t>
            </a:r>
          </a:p>
          <a:p>
            <a:pPr marL="228600" indent="-228600">
              <a:lnSpc>
                <a:spcPct val="150000"/>
              </a:lnSpc>
              <a:buFont typeface="+mj-lt"/>
              <a:buAutoNum type="arabicPeriod"/>
            </a:pPr>
            <a:r>
              <a:rPr lang="en-IN" sz="1300" b="1" dirty="0">
                <a:latin typeface="Futura Next Book" panose="020B0502020204020303" pitchFamily="34" charset="77"/>
              </a:rPr>
              <a:t>GUTTERS:</a:t>
            </a:r>
            <a:r>
              <a:rPr lang="en-IN" sz="1300" dirty="0">
                <a:latin typeface="Futura Next Book" panose="020B0502020204020303" pitchFamily="34" charset="77"/>
              </a:rPr>
              <a:t> Negative inactive space that separates rows and columns.</a:t>
            </a:r>
          </a:p>
          <a:p>
            <a:pPr marL="228600" indent="-228600">
              <a:lnSpc>
                <a:spcPct val="150000"/>
              </a:lnSpc>
              <a:buFont typeface="+mj-lt"/>
              <a:buAutoNum type="arabicPeriod"/>
            </a:pPr>
            <a:r>
              <a:rPr lang="en-IN" sz="1300" b="1" dirty="0">
                <a:latin typeface="Futura Next Book" panose="020B0502020204020303" pitchFamily="34" charset="77"/>
              </a:rPr>
              <a:t>MODULES: </a:t>
            </a:r>
            <a:r>
              <a:rPr lang="en-IN" sz="1300" dirty="0">
                <a:latin typeface="Futura Next Book" panose="020B0502020204020303" pitchFamily="34" charset="77"/>
              </a:rPr>
              <a:t>Individual units of space created from intersecting rows and columns.</a:t>
            </a:r>
          </a:p>
          <a:p>
            <a:pPr marL="228600" indent="-228600">
              <a:lnSpc>
                <a:spcPct val="150000"/>
              </a:lnSpc>
              <a:buFont typeface="+mj-lt"/>
              <a:buAutoNum type="arabicPeriod"/>
            </a:pPr>
            <a:r>
              <a:rPr lang="en-IN" sz="1300" b="1" dirty="0">
                <a:latin typeface="Futura Next Book" panose="020B0502020204020303" pitchFamily="34" charset="77"/>
              </a:rPr>
              <a:t>SPATIAL ZONES: </a:t>
            </a:r>
            <a:r>
              <a:rPr lang="en-IN" sz="1300" dirty="0">
                <a:latin typeface="Futura Next Book" panose="020B0502020204020303" pitchFamily="34" charset="77"/>
              </a:rPr>
              <a:t>Groups of modules that cross multiple rows and columns.</a:t>
            </a:r>
          </a:p>
        </p:txBody>
      </p:sp>
      <p:pic>
        <p:nvPicPr>
          <p:cNvPr id="2050" name="Picture 2" descr="Website Design Grids 2022: Rules For Creating Website Grids">
            <a:extLst>
              <a:ext uri="{FF2B5EF4-FFF2-40B4-BE49-F238E27FC236}">
                <a16:creationId xmlns:a16="http://schemas.microsoft.com/office/drawing/2014/main" id="{C9542F1D-B0CA-F802-59F9-3305BC15C99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7283" r="1" b="3598"/>
          <a:stretch/>
        </p:blipFill>
        <p:spPr bwMode="auto">
          <a:xfrm>
            <a:off x="8616949" y="1617293"/>
            <a:ext cx="5239625" cy="600905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a:extLst>
              <a:ext uri="{FF2B5EF4-FFF2-40B4-BE49-F238E27FC236}">
                <a16:creationId xmlns:a16="http://schemas.microsoft.com/office/drawing/2014/main" id="{CF8AC0CB-06BF-C989-17B9-AE28BEA91106}"/>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
        <p:nvSpPr>
          <p:cNvPr id="9" name="Title 2">
            <a:extLst>
              <a:ext uri="{FF2B5EF4-FFF2-40B4-BE49-F238E27FC236}">
                <a16:creationId xmlns:a16="http://schemas.microsoft.com/office/drawing/2014/main" id="{A19D3798-E45E-97B7-85D2-C38A2D058BC2}"/>
              </a:ext>
            </a:extLst>
          </p:cNvPr>
          <p:cNvSpPr>
            <a:spLocks noGrp="1"/>
          </p:cNvSpPr>
          <p:nvPr>
            <p:ph type="title"/>
          </p:nvPr>
        </p:nvSpPr>
        <p:spPr>
          <a:xfrm>
            <a:off x="1047639" y="1617293"/>
            <a:ext cx="6120000" cy="1006866"/>
          </a:xfrm>
        </p:spPr>
        <p:txBody>
          <a:bodyPr/>
          <a:lstStyle/>
          <a:p>
            <a:r>
              <a:rPr lang="en-US" dirty="0"/>
              <a:t>Grids</a:t>
            </a:r>
          </a:p>
        </p:txBody>
      </p:sp>
      <p:sp>
        <p:nvSpPr>
          <p:cNvPr id="2" name="TextBox 1">
            <a:extLst>
              <a:ext uri="{FF2B5EF4-FFF2-40B4-BE49-F238E27FC236}">
                <a16:creationId xmlns:a16="http://schemas.microsoft.com/office/drawing/2014/main" id="{92D76C85-058B-EF47-406B-3DFD8681115A}"/>
              </a:ext>
            </a:extLst>
          </p:cNvPr>
          <p:cNvSpPr txBox="1"/>
          <p:nvPr/>
        </p:nvSpPr>
        <p:spPr>
          <a:xfrm>
            <a:off x="8807824" y="7626350"/>
            <a:ext cx="914400" cy="914400"/>
          </a:xfrm>
          <a:prstGeom prst="rect">
            <a:avLst/>
          </a:prstGeom>
        </p:spPr>
        <p:txBody>
          <a:bodyPr vert="horz" wrap="none" lIns="91440" tIns="45720" rIns="91440" bIns="45720" rtlCol="0" anchor="ctr">
            <a:normAutofit/>
          </a:bodyPr>
          <a:lstStyle/>
          <a:p>
            <a:pPr algn="l"/>
            <a:r>
              <a:rPr lang="en-US" sz="1000" b="0" i="0" dirty="0">
                <a:latin typeface="Futura Next Book" panose="020B0502020204020303" pitchFamily="34" charset="77"/>
              </a:rPr>
              <a:t>Source: </a:t>
            </a:r>
            <a:r>
              <a:rPr lang="en-US" sz="1000" b="0" i="0" dirty="0" err="1">
                <a:latin typeface="Futura Next Book" panose="020B0502020204020303" pitchFamily="34" charset="77"/>
              </a:rPr>
              <a:t>Imagestation.com</a:t>
            </a:r>
            <a:endParaRPr lang="en-US" sz="1000" b="0" i="0" dirty="0">
              <a:latin typeface="Futura Next Book" panose="020B0502020204020303" pitchFamily="34" charset="77"/>
            </a:endParaRPr>
          </a:p>
        </p:txBody>
      </p:sp>
    </p:spTree>
    <p:extLst>
      <p:ext uri="{BB962C8B-B14F-4D97-AF65-F5344CB8AC3E}">
        <p14:creationId xmlns:p14="http://schemas.microsoft.com/office/powerpoint/2010/main" val="1965149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F1F8A0A-4A63-D60E-F220-9F57041E1611}"/>
              </a:ext>
            </a:extLst>
          </p:cNvPr>
          <p:cNvSpPr txBox="1"/>
          <p:nvPr/>
        </p:nvSpPr>
        <p:spPr>
          <a:xfrm>
            <a:off x="1047639" y="2722163"/>
            <a:ext cx="6120000" cy="4883003"/>
          </a:xfrm>
          <a:prstGeom prst="rect">
            <a:avLst/>
          </a:prstGeom>
          <a:noFill/>
        </p:spPr>
        <p:txBody>
          <a:bodyPr wrap="square">
            <a:spAutoFit/>
          </a:bodyPr>
          <a:lstStyle/>
          <a:p>
            <a:pPr>
              <a:lnSpc>
                <a:spcPct val="150000"/>
              </a:lnSpc>
            </a:pPr>
            <a:r>
              <a:rPr lang="en-IN" sz="1300" dirty="0">
                <a:latin typeface="Futura Next Book" panose="020B0502020204020303" pitchFamily="34" charset="77"/>
              </a:rPr>
              <a:t>The layout grid can be adjusted in terms of its column, gutter &amp; margin to meet the needs of both your product and multiple device sizes.</a:t>
            </a:r>
          </a:p>
          <a:p>
            <a:pPr>
              <a:lnSpc>
                <a:spcPct val="150000"/>
              </a:lnSpc>
            </a:pPr>
            <a:endParaRPr lang="en-IN" sz="1200" dirty="0">
              <a:latin typeface="Futura Next Book" panose="020B0502020204020303" pitchFamily="34" charset="77"/>
            </a:endParaRPr>
          </a:p>
          <a:p>
            <a:pPr>
              <a:lnSpc>
                <a:spcPct val="150000"/>
              </a:lnSpc>
            </a:pPr>
            <a:r>
              <a:rPr lang="en-IN" sz="1500" b="1" dirty="0">
                <a:latin typeface="Futura Next Book" panose="020B0502020204020303" pitchFamily="34" charset="77"/>
              </a:rPr>
              <a:t>Breakpoints</a:t>
            </a:r>
          </a:p>
          <a:p>
            <a:pPr>
              <a:lnSpc>
                <a:spcPct val="150000"/>
              </a:lnSpc>
            </a:pPr>
            <a:r>
              <a:rPr lang="en-IN" sz="1300" dirty="0">
                <a:latin typeface="Futura Next Book" panose="020B0502020204020303" pitchFamily="34" charset="77"/>
              </a:rPr>
              <a:t>A breakpoint is the screen size threshold determined by specific layout requirements. </a:t>
            </a:r>
            <a:r>
              <a:rPr lang="en-IN" sz="1300" b="1" dirty="0">
                <a:latin typeface="Futura Next Book" panose="020B0502020204020303" pitchFamily="34" charset="77"/>
              </a:rPr>
              <a:t>At a given breakpoint range, the layout adjusts to suit the screen size and orientation.</a:t>
            </a:r>
          </a:p>
          <a:p>
            <a:pPr>
              <a:lnSpc>
                <a:spcPct val="150000"/>
              </a:lnSpc>
            </a:pPr>
            <a:endParaRPr lang="en-IN" sz="1300" dirty="0">
              <a:latin typeface="Futura Next Book" panose="020B0502020204020303" pitchFamily="34" charset="77"/>
            </a:endParaRPr>
          </a:p>
          <a:p>
            <a:pPr>
              <a:lnSpc>
                <a:spcPct val="150000"/>
              </a:lnSpc>
            </a:pPr>
            <a:r>
              <a:rPr lang="en-IN" sz="1300" dirty="0">
                <a:latin typeface="Futura Next Book" panose="020B0502020204020303" pitchFamily="34" charset="77"/>
              </a:rPr>
              <a:t>Each breakpoint range determines the number of columns, and recommended margins and gutters for each display size.</a:t>
            </a:r>
          </a:p>
          <a:p>
            <a:pPr>
              <a:lnSpc>
                <a:spcPct val="150000"/>
              </a:lnSpc>
            </a:pPr>
            <a:endParaRPr lang="en-IN" sz="1200" dirty="0">
              <a:latin typeface="Futura Next Book" panose="020B0502020204020303" pitchFamily="34" charset="77"/>
            </a:endParaRPr>
          </a:p>
          <a:p>
            <a:pPr>
              <a:lnSpc>
                <a:spcPct val="150000"/>
              </a:lnSpc>
            </a:pPr>
            <a:r>
              <a:rPr lang="en-IN" sz="1500" b="1" dirty="0">
                <a:latin typeface="Futura Next Book" panose="020B0502020204020303" pitchFamily="34" charset="77"/>
              </a:rPr>
              <a:t>Breakpoint system</a:t>
            </a:r>
          </a:p>
          <a:p>
            <a:pPr>
              <a:lnSpc>
                <a:spcPct val="150000"/>
              </a:lnSpc>
            </a:pPr>
            <a:endParaRPr lang="en-IN" sz="1200" dirty="0">
              <a:latin typeface="Futura Next Book" panose="020B0502020204020303" pitchFamily="34" charset="77"/>
            </a:endParaRPr>
          </a:p>
          <a:p>
            <a:pPr>
              <a:lnSpc>
                <a:spcPct val="150000"/>
              </a:lnSpc>
            </a:pPr>
            <a:r>
              <a:rPr lang="en-IN" sz="1300" dirty="0">
                <a:latin typeface="Futura Next Book" panose="020B0502020204020303" pitchFamily="34" charset="77"/>
              </a:rPr>
              <a:t>When scaling a layout for different screen sizes or orientations, the responsive grid adjusts margin and body widths as well as the number of columns in the layout.</a:t>
            </a:r>
          </a:p>
        </p:txBody>
      </p:sp>
      <p:pic>
        <p:nvPicPr>
          <p:cNvPr id="3" name="Picture 2">
            <a:extLst>
              <a:ext uri="{FF2B5EF4-FFF2-40B4-BE49-F238E27FC236}">
                <a16:creationId xmlns:a16="http://schemas.microsoft.com/office/drawing/2014/main" id="{7340AA71-67FF-199D-C690-803177689AB9}"/>
              </a:ext>
            </a:extLst>
          </p:cNvPr>
          <p:cNvPicPr>
            <a:picLocks noChangeAspect="1"/>
          </p:cNvPicPr>
          <p:nvPr/>
        </p:nvPicPr>
        <p:blipFill rotWithShape="1">
          <a:blip r:embed="rId3"/>
          <a:srcRect l="1275" t="2481" r="2041" b="2053"/>
          <a:stretch/>
        </p:blipFill>
        <p:spPr>
          <a:xfrm>
            <a:off x="7919884" y="2180968"/>
            <a:ext cx="6459196" cy="4862383"/>
          </a:xfrm>
          <a:prstGeom prst="rect">
            <a:avLst/>
          </a:prstGeom>
        </p:spPr>
      </p:pic>
      <p:sp>
        <p:nvSpPr>
          <p:cNvPr id="4" name="TextBox 3">
            <a:extLst>
              <a:ext uri="{FF2B5EF4-FFF2-40B4-BE49-F238E27FC236}">
                <a16:creationId xmlns:a16="http://schemas.microsoft.com/office/drawing/2014/main" id="{5CC6CB9A-4938-A996-CB81-E98162BC6FE4}"/>
              </a:ext>
            </a:extLst>
          </p:cNvPr>
          <p:cNvSpPr txBox="1"/>
          <p:nvPr/>
        </p:nvSpPr>
        <p:spPr>
          <a:xfrm>
            <a:off x="7919884" y="7147966"/>
            <a:ext cx="914400" cy="914400"/>
          </a:xfrm>
          <a:prstGeom prst="rect">
            <a:avLst/>
          </a:prstGeom>
        </p:spPr>
        <p:txBody>
          <a:bodyPr vert="horz" wrap="none" lIns="91440" tIns="45720" rIns="91440" bIns="45720" rtlCol="0" anchor="ctr">
            <a:normAutofit/>
          </a:bodyPr>
          <a:lstStyle/>
          <a:p>
            <a:endParaRPr lang="en-US" sz="1600" b="0" i="0" dirty="0">
              <a:latin typeface="Futura Next Book" panose="020B0502020204020303" pitchFamily="34" charset="77"/>
            </a:endParaRPr>
          </a:p>
        </p:txBody>
      </p:sp>
      <p:sp>
        <p:nvSpPr>
          <p:cNvPr id="6" name="TextBox 5">
            <a:extLst>
              <a:ext uri="{FF2B5EF4-FFF2-40B4-BE49-F238E27FC236}">
                <a16:creationId xmlns:a16="http://schemas.microsoft.com/office/drawing/2014/main" id="{E7A06353-6AA2-5F12-3F6E-F7347D7465E9}"/>
              </a:ext>
            </a:extLst>
          </p:cNvPr>
          <p:cNvSpPr txBox="1"/>
          <p:nvPr/>
        </p:nvSpPr>
        <p:spPr>
          <a:xfrm>
            <a:off x="8636358" y="7192486"/>
            <a:ext cx="5396386" cy="307777"/>
          </a:xfrm>
          <a:prstGeom prst="rect">
            <a:avLst/>
          </a:prstGeom>
          <a:noFill/>
        </p:spPr>
        <p:txBody>
          <a:bodyPr wrap="square">
            <a:spAutoFit/>
          </a:bodyPr>
          <a:lstStyle/>
          <a:p>
            <a:pPr algn="ctr"/>
            <a:r>
              <a:rPr lang="en-US" sz="1200" b="1" i="0" dirty="0">
                <a:latin typeface="Futura Next Book" panose="020B0502020204020303" pitchFamily="34" charset="77"/>
              </a:rPr>
              <a:t>Material design uses</a:t>
            </a:r>
            <a:r>
              <a:rPr lang="en-IN" sz="1400" b="1" dirty="0"/>
              <a:t> 4-column, 8-column and 12-column grids</a:t>
            </a:r>
            <a:endParaRPr lang="en-US" sz="1200" b="1" i="0" dirty="0">
              <a:latin typeface="Futura Next Book" panose="020B0502020204020303" pitchFamily="34" charset="77"/>
            </a:endParaRPr>
          </a:p>
        </p:txBody>
      </p:sp>
      <p:sp>
        <p:nvSpPr>
          <p:cNvPr id="11" name="Text Placeholder 5">
            <a:extLst>
              <a:ext uri="{FF2B5EF4-FFF2-40B4-BE49-F238E27FC236}">
                <a16:creationId xmlns:a16="http://schemas.microsoft.com/office/drawing/2014/main" id="{4F70328C-0F68-A67F-2F3F-15A581BAB7CB}"/>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
        <p:nvSpPr>
          <p:cNvPr id="13" name="Title 2">
            <a:extLst>
              <a:ext uri="{FF2B5EF4-FFF2-40B4-BE49-F238E27FC236}">
                <a16:creationId xmlns:a16="http://schemas.microsoft.com/office/drawing/2014/main" id="{FE783BD4-1943-0DA5-78ED-E7D59ADC68D0}"/>
              </a:ext>
            </a:extLst>
          </p:cNvPr>
          <p:cNvSpPr>
            <a:spLocks noGrp="1"/>
          </p:cNvSpPr>
          <p:nvPr>
            <p:ph type="title"/>
          </p:nvPr>
        </p:nvSpPr>
        <p:spPr>
          <a:xfrm>
            <a:off x="1047639" y="1617293"/>
            <a:ext cx="6120000" cy="1006866"/>
          </a:xfrm>
        </p:spPr>
        <p:txBody>
          <a:bodyPr>
            <a:normAutofit fontScale="90000"/>
          </a:bodyPr>
          <a:lstStyle/>
          <a:p>
            <a:r>
              <a:rPr lang="en-US" dirty="0"/>
              <a:t>Grids - in context of responsive design</a:t>
            </a:r>
          </a:p>
        </p:txBody>
      </p:sp>
    </p:spTree>
    <p:extLst>
      <p:ext uri="{BB962C8B-B14F-4D97-AF65-F5344CB8AC3E}">
        <p14:creationId xmlns:p14="http://schemas.microsoft.com/office/powerpoint/2010/main" val="224631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oAutofit/>
          </a:bodyPr>
          <a:lstStyle/>
          <a:p>
            <a:r>
              <a:rPr lang="en-IN" sz="5400" dirty="0"/>
              <a:t>Activity</a:t>
            </a:r>
            <a:endParaRPr lang="en-US" sz="5400" dirty="0"/>
          </a:p>
        </p:txBody>
      </p:sp>
      <p:sp>
        <p:nvSpPr>
          <p:cNvPr id="6" name="Text Placeholder 2">
            <a:extLst>
              <a:ext uri="{FF2B5EF4-FFF2-40B4-BE49-F238E27FC236}">
                <a16:creationId xmlns:a16="http://schemas.microsoft.com/office/drawing/2014/main" id="{31892BA8-C63E-DAC6-25CC-AC5D65690A8B}"/>
              </a:ext>
            </a:extLst>
          </p:cNvPr>
          <p:cNvSpPr>
            <a:spLocks noGrp="1"/>
          </p:cNvSpPr>
          <p:nvPr>
            <p:ph type="body" sz="quarter" idx="14"/>
          </p:nvPr>
        </p:nvSpPr>
        <p:spPr/>
        <p:txBody>
          <a:bodyPr/>
          <a:lstStyle/>
          <a:p>
            <a:r>
              <a:rPr lang="en-US" dirty="0"/>
              <a:t>duration: 45 mins</a:t>
            </a:r>
          </a:p>
        </p:txBody>
      </p:sp>
      <p:sp>
        <p:nvSpPr>
          <p:cNvPr id="13" name="Text Placeholder 3">
            <a:extLst>
              <a:ext uri="{FF2B5EF4-FFF2-40B4-BE49-F238E27FC236}">
                <a16:creationId xmlns:a16="http://schemas.microsoft.com/office/drawing/2014/main" id="{359226FE-03F6-A606-859D-CC680F3C66ED}"/>
              </a:ext>
            </a:extLst>
          </p:cNvPr>
          <p:cNvSpPr>
            <a:spLocks noGrp="1"/>
          </p:cNvSpPr>
          <p:nvPr>
            <p:ph type="body" sz="quarter" idx="15"/>
          </p:nvPr>
        </p:nvSpPr>
        <p:spPr/>
        <p:txBody>
          <a:bodyPr/>
          <a:lstStyle/>
          <a:p>
            <a:r>
              <a:rPr lang="en-US" dirty="0"/>
              <a:t>session by:</a:t>
            </a:r>
          </a:p>
        </p:txBody>
      </p:sp>
      <p:sp>
        <p:nvSpPr>
          <p:cNvPr id="14" name="TextBox 13">
            <a:extLst>
              <a:ext uri="{FF2B5EF4-FFF2-40B4-BE49-F238E27FC236}">
                <a16:creationId xmlns:a16="http://schemas.microsoft.com/office/drawing/2014/main" id="{50D78BA0-2590-6B0B-04D0-F4BAF183FB35}"/>
              </a:ext>
            </a:extLst>
          </p:cNvPr>
          <p:cNvSpPr txBox="1"/>
          <p:nvPr/>
        </p:nvSpPr>
        <p:spPr>
          <a:xfrm>
            <a:off x="1856232" y="643619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1822ACA6-0EA3-7B9B-6482-4E4111E4EEB6}"/>
              </a:ext>
            </a:extLst>
          </p:cNvPr>
          <p:cNvSpPr txBox="1"/>
          <p:nvPr/>
        </p:nvSpPr>
        <p:spPr>
          <a:xfrm>
            <a:off x="1616765" y="1232452"/>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extBox 4">
            <a:extLst>
              <a:ext uri="{FF2B5EF4-FFF2-40B4-BE49-F238E27FC236}">
                <a16:creationId xmlns:a16="http://schemas.microsoft.com/office/drawing/2014/main" id="{2835E10B-572E-81EB-3F67-011ECCC65EF7}"/>
              </a:ext>
            </a:extLst>
          </p:cNvPr>
          <p:cNvSpPr txBox="1"/>
          <p:nvPr/>
        </p:nvSpPr>
        <p:spPr>
          <a:xfrm>
            <a:off x="2177143" y="130628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243754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a:extLst>
              <a:ext uri="{FF2B5EF4-FFF2-40B4-BE49-F238E27FC236}">
                <a16:creationId xmlns:a16="http://schemas.microsoft.com/office/drawing/2014/main" id="{86108E7A-44D9-AF47-E667-0A199B9E8607}"/>
              </a:ext>
            </a:extLst>
          </p:cNvPr>
          <p:cNvSpPr/>
          <p:nvPr/>
        </p:nvSpPr>
        <p:spPr>
          <a:xfrm>
            <a:off x="5023900" y="6807385"/>
            <a:ext cx="8949086" cy="1006867"/>
          </a:xfrm>
          <a:custGeom>
            <a:avLst/>
            <a:gdLst>
              <a:gd name="connsiteX0" fmla="*/ 0 w 7292654"/>
              <a:gd name="connsiteY0" fmla="*/ 0 h 1311032"/>
              <a:gd name="connsiteX1" fmla="*/ 6873622 w 7292654"/>
              <a:gd name="connsiteY1" fmla="*/ 0 h 1311032"/>
              <a:gd name="connsiteX2" fmla="*/ 7292654 w 7292654"/>
              <a:gd name="connsiteY2" fmla="*/ 655516 h 1311032"/>
              <a:gd name="connsiteX3" fmla="*/ 6873622 w 7292654"/>
              <a:gd name="connsiteY3" fmla="*/ 1311032 h 1311032"/>
              <a:gd name="connsiteX4" fmla="*/ 0 w 7292654"/>
              <a:gd name="connsiteY4" fmla="*/ 1311032 h 1311032"/>
              <a:gd name="connsiteX5" fmla="*/ 124836 w 7292654"/>
              <a:gd name="connsiteY5" fmla="*/ 655516 h 1311032"/>
              <a:gd name="connsiteX6" fmla="*/ 0 w 7292654"/>
              <a:gd name="connsiteY6" fmla="*/ 0 h 1311032"/>
              <a:gd name="connsiteX0" fmla="*/ 0 w 7377715"/>
              <a:gd name="connsiteY0" fmla="*/ 0 h 1316348"/>
              <a:gd name="connsiteX1" fmla="*/ 6958683 w 7377715"/>
              <a:gd name="connsiteY1" fmla="*/ 5316 h 1316348"/>
              <a:gd name="connsiteX2" fmla="*/ 7377715 w 7377715"/>
              <a:gd name="connsiteY2" fmla="*/ 660832 h 1316348"/>
              <a:gd name="connsiteX3" fmla="*/ 6958683 w 7377715"/>
              <a:gd name="connsiteY3" fmla="*/ 1316348 h 1316348"/>
              <a:gd name="connsiteX4" fmla="*/ 85061 w 7377715"/>
              <a:gd name="connsiteY4" fmla="*/ 1316348 h 1316348"/>
              <a:gd name="connsiteX5" fmla="*/ 209897 w 7377715"/>
              <a:gd name="connsiteY5" fmla="*/ 660832 h 1316348"/>
              <a:gd name="connsiteX6" fmla="*/ 0 w 7377715"/>
              <a:gd name="connsiteY6" fmla="*/ 0 h 1316348"/>
              <a:gd name="connsiteX0" fmla="*/ 0 w 7377715"/>
              <a:gd name="connsiteY0" fmla="*/ 0 h 1332297"/>
              <a:gd name="connsiteX1" fmla="*/ 6958683 w 7377715"/>
              <a:gd name="connsiteY1" fmla="*/ 5316 h 1332297"/>
              <a:gd name="connsiteX2" fmla="*/ 7377715 w 7377715"/>
              <a:gd name="connsiteY2" fmla="*/ 660832 h 1332297"/>
              <a:gd name="connsiteX3" fmla="*/ 6958683 w 7377715"/>
              <a:gd name="connsiteY3" fmla="*/ 1316348 h 1332297"/>
              <a:gd name="connsiteX4" fmla="*/ 5317 w 7377715"/>
              <a:gd name="connsiteY4" fmla="*/ 1332297 h 1332297"/>
              <a:gd name="connsiteX5" fmla="*/ 209897 w 7377715"/>
              <a:gd name="connsiteY5" fmla="*/ 660832 h 1332297"/>
              <a:gd name="connsiteX6" fmla="*/ 0 w 7377715"/>
              <a:gd name="connsiteY6" fmla="*/ 0 h 1332297"/>
              <a:gd name="connsiteX0" fmla="*/ 60857 w 7438572"/>
              <a:gd name="connsiteY0" fmla="*/ 0 h 1344329"/>
              <a:gd name="connsiteX1" fmla="*/ 7019540 w 7438572"/>
              <a:gd name="connsiteY1" fmla="*/ 5316 h 1344329"/>
              <a:gd name="connsiteX2" fmla="*/ 7438572 w 7438572"/>
              <a:gd name="connsiteY2" fmla="*/ 660832 h 1344329"/>
              <a:gd name="connsiteX3" fmla="*/ 7019540 w 7438572"/>
              <a:gd name="connsiteY3" fmla="*/ 1316348 h 1344329"/>
              <a:gd name="connsiteX4" fmla="*/ 0 w 7438572"/>
              <a:gd name="connsiteY4" fmla="*/ 1344329 h 1344329"/>
              <a:gd name="connsiteX5" fmla="*/ 270754 w 7438572"/>
              <a:gd name="connsiteY5" fmla="*/ 660832 h 1344329"/>
              <a:gd name="connsiteX6" fmla="*/ 60857 w 7438572"/>
              <a:gd name="connsiteY6" fmla="*/ 0 h 1344329"/>
              <a:gd name="connsiteX0" fmla="*/ 0 w 7443889"/>
              <a:gd name="connsiteY0" fmla="*/ 700 h 1339013"/>
              <a:gd name="connsiteX1" fmla="*/ 7024857 w 7443889"/>
              <a:gd name="connsiteY1" fmla="*/ 0 h 1339013"/>
              <a:gd name="connsiteX2" fmla="*/ 7443889 w 7443889"/>
              <a:gd name="connsiteY2" fmla="*/ 655516 h 1339013"/>
              <a:gd name="connsiteX3" fmla="*/ 7024857 w 7443889"/>
              <a:gd name="connsiteY3" fmla="*/ 1311032 h 1339013"/>
              <a:gd name="connsiteX4" fmla="*/ 5317 w 7443889"/>
              <a:gd name="connsiteY4" fmla="*/ 1339013 h 1339013"/>
              <a:gd name="connsiteX5" fmla="*/ 276071 w 7443889"/>
              <a:gd name="connsiteY5" fmla="*/ 655516 h 1339013"/>
              <a:gd name="connsiteX6" fmla="*/ 0 w 7443889"/>
              <a:gd name="connsiteY6" fmla="*/ 700 h 133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3889" h="1339013">
                <a:moveTo>
                  <a:pt x="0" y="700"/>
                </a:moveTo>
                <a:lnTo>
                  <a:pt x="7024857" y="0"/>
                </a:lnTo>
                <a:lnTo>
                  <a:pt x="7443889" y="655516"/>
                </a:lnTo>
                <a:lnTo>
                  <a:pt x="7024857" y="1311032"/>
                </a:lnTo>
                <a:lnTo>
                  <a:pt x="5317" y="1339013"/>
                </a:lnTo>
                <a:lnTo>
                  <a:pt x="276071" y="655516"/>
                </a:lnTo>
                <a:lnTo>
                  <a:pt x="0" y="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Pentagon 28">
            <a:extLst>
              <a:ext uri="{FF2B5EF4-FFF2-40B4-BE49-F238E27FC236}">
                <a16:creationId xmlns:a16="http://schemas.microsoft.com/office/drawing/2014/main" id="{ED10E6B5-C5B6-B5BB-0040-5AA01AB34283}"/>
              </a:ext>
            </a:extLst>
          </p:cNvPr>
          <p:cNvSpPr/>
          <p:nvPr/>
        </p:nvSpPr>
        <p:spPr>
          <a:xfrm>
            <a:off x="1121853" y="6773373"/>
            <a:ext cx="3513459" cy="985827"/>
          </a:xfrm>
          <a:prstGeom prst="homePlate">
            <a:avLst>
              <a:gd name="adj" fmla="val 319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9A5A4C5-B308-C8E8-95F9-6B6820019F6C}"/>
              </a:ext>
            </a:extLst>
          </p:cNvPr>
          <p:cNvSpPr/>
          <p:nvPr/>
        </p:nvSpPr>
        <p:spPr>
          <a:xfrm>
            <a:off x="5023900" y="5335424"/>
            <a:ext cx="8949086" cy="1006867"/>
          </a:xfrm>
          <a:custGeom>
            <a:avLst/>
            <a:gdLst>
              <a:gd name="connsiteX0" fmla="*/ 0 w 7292654"/>
              <a:gd name="connsiteY0" fmla="*/ 0 h 1311032"/>
              <a:gd name="connsiteX1" fmla="*/ 6873622 w 7292654"/>
              <a:gd name="connsiteY1" fmla="*/ 0 h 1311032"/>
              <a:gd name="connsiteX2" fmla="*/ 7292654 w 7292654"/>
              <a:gd name="connsiteY2" fmla="*/ 655516 h 1311032"/>
              <a:gd name="connsiteX3" fmla="*/ 6873622 w 7292654"/>
              <a:gd name="connsiteY3" fmla="*/ 1311032 h 1311032"/>
              <a:gd name="connsiteX4" fmla="*/ 0 w 7292654"/>
              <a:gd name="connsiteY4" fmla="*/ 1311032 h 1311032"/>
              <a:gd name="connsiteX5" fmla="*/ 124836 w 7292654"/>
              <a:gd name="connsiteY5" fmla="*/ 655516 h 1311032"/>
              <a:gd name="connsiteX6" fmla="*/ 0 w 7292654"/>
              <a:gd name="connsiteY6" fmla="*/ 0 h 1311032"/>
              <a:gd name="connsiteX0" fmla="*/ 0 w 7377715"/>
              <a:gd name="connsiteY0" fmla="*/ 0 h 1316348"/>
              <a:gd name="connsiteX1" fmla="*/ 6958683 w 7377715"/>
              <a:gd name="connsiteY1" fmla="*/ 5316 h 1316348"/>
              <a:gd name="connsiteX2" fmla="*/ 7377715 w 7377715"/>
              <a:gd name="connsiteY2" fmla="*/ 660832 h 1316348"/>
              <a:gd name="connsiteX3" fmla="*/ 6958683 w 7377715"/>
              <a:gd name="connsiteY3" fmla="*/ 1316348 h 1316348"/>
              <a:gd name="connsiteX4" fmla="*/ 85061 w 7377715"/>
              <a:gd name="connsiteY4" fmla="*/ 1316348 h 1316348"/>
              <a:gd name="connsiteX5" fmla="*/ 209897 w 7377715"/>
              <a:gd name="connsiteY5" fmla="*/ 660832 h 1316348"/>
              <a:gd name="connsiteX6" fmla="*/ 0 w 7377715"/>
              <a:gd name="connsiteY6" fmla="*/ 0 h 1316348"/>
              <a:gd name="connsiteX0" fmla="*/ 0 w 7377715"/>
              <a:gd name="connsiteY0" fmla="*/ 0 h 1332297"/>
              <a:gd name="connsiteX1" fmla="*/ 6958683 w 7377715"/>
              <a:gd name="connsiteY1" fmla="*/ 5316 h 1332297"/>
              <a:gd name="connsiteX2" fmla="*/ 7377715 w 7377715"/>
              <a:gd name="connsiteY2" fmla="*/ 660832 h 1332297"/>
              <a:gd name="connsiteX3" fmla="*/ 6958683 w 7377715"/>
              <a:gd name="connsiteY3" fmla="*/ 1316348 h 1332297"/>
              <a:gd name="connsiteX4" fmla="*/ 5317 w 7377715"/>
              <a:gd name="connsiteY4" fmla="*/ 1332297 h 1332297"/>
              <a:gd name="connsiteX5" fmla="*/ 209897 w 7377715"/>
              <a:gd name="connsiteY5" fmla="*/ 660832 h 1332297"/>
              <a:gd name="connsiteX6" fmla="*/ 0 w 7377715"/>
              <a:gd name="connsiteY6" fmla="*/ 0 h 1332297"/>
              <a:gd name="connsiteX0" fmla="*/ 60857 w 7438572"/>
              <a:gd name="connsiteY0" fmla="*/ 0 h 1344329"/>
              <a:gd name="connsiteX1" fmla="*/ 7019540 w 7438572"/>
              <a:gd name="connsiteY1" fmla="*/ 5316 h 1344329"/>
              <a:gd name="connsiteX2" fmla="*/ 7438572 w 7438572"/>
              <a:gd name="connsiteY2" fmla="*/ 660832 h 1344329"/>
              <a:gd name="connsiteX3" fmla="*/ 7019540 w 7438572"/>
              <a:gd name="connsiteY3" fmla="*/ 1316348 h 1344329"/>
              <a:gd name="connsiteX4" fmla="*/ 0 w 7438572"/>
              <a:gd name="connsiteY4" fmla="*/ 1344329 h 1344329"/>
              <a:gd name="connsiteX5" fmla="*/ 270754 w 7438572"/>
              <a:gd name="connsiteY5" fmla="*/ 660832 h 1344329"/>
              <a:gd name="connsiteX6" fmla="*/ 60857 w 7438572"/>
              <a:gd name="connsiteY6" fmla="*/ 0 h 1344329"/>
              <a:gd name="connsiteX0" fmla="*/ 0 w 7443889"/>
              <a:gd name="connsiteY0" fmla="*/ 700 h 1339013"/>
              <a:gd name="connsiteX1" fmla="*/ 7024857 w 7443889"/>
              <a:gd name="connsiteY1" fmla="*/ 0 h 1339013"/>
              <a:gd name="connsiteX2" fmla="*/ 7443889 w 7443889"/>
              <a:gd name="connsiteY2" fmla="*/ 655516 h 1339013"/>
              <a:gd name="connsiteX3" fmla="*/ 7024857 w 7443889"/>
              <a:gd name="connsiteY3" fmla="*/ 1311032 h 1339013"/>
              <a:gd name="connsiteX4" fmla="*/ 5317 w 7443889"/>
              <a:gd name="connsiteY4" fmla="*/ 1339013 h 1339013"/>
              <a:gd name="connsiteX5" fmla="*/ 276071 w 7443889"/>
              <a:gd name="connsiteY5" fmla="*/ 655516 h 1339013"/>
              <a:gd name="connsiteX6" fmla="*/ 0 w 7443889"/>
              <a:gd name="connsiteY6" fmla="*/ 700 h 133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3889" h="1339013">
                <a:moveTo>
                  <a:pt x="0" y="700"/>
                </a:moveTo>
                <a:lnTo>
                  <a:pt x="7024857" y="0"/>
                </a:lnTo>
                <a:lnTo>
                  <a:pt x="7443889" y="655516"/>
                </a:lnTo>
                <a:lnTo>
                  <a:pt x="7024857" y="1311032"/>
                </a:lnTo>
                <a:lnTo>
                  <a:pt x="5317" y="1339013"/>
                </a:lnTo>
                <a:lnTo>
                  <a:pt x="276071" y="655516"/>
                </a:lnTo>
                <a:lnTo>
                  <a:pt x="0" y="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Pentagon 26">
            <a:extLst>
              <a:ext uri="{FF2B5EF4-FFF2-40B4-BE49-F238E27FC236}">
                <a16:creationId xmlns:a16="http://schemas.microsoft.com/office/drawing/2014/main" id="{190A16A9-C258-B50D-F824-BFC794554C18}"/>
              </a:ext>
            </a:extLst>
          </p:cNvPr>
          <p:cNvSpPr/>
          <p:nvPr/>
        </p:nvSpPr>
        <p:spPr>
          <a:xfrm>
            <a:off x="1121853" y="5335424"/>
            <a:ext cx="3513459" cy="985827"/>
          </a:xfrm>
          <a:prstGeom prst="homePlate">
            <a:avLst>
              <a:gd name="adj" fmla="val 319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B15EFC97-D5B4-CD13-F7B3-49A326BFC782}"/>
              </a:ext>
            </a:extLst>
          </p:cNvPr>
          <p:cNvSpPr/>
          <p:nvPr/>
        </p:nvSpPr>
        <p:spPr>
          <a:xfrm>
            <a:off x="5023900" y="2235384"/>
            <a:ext cx="8949086" cy="1006867"/>
          </a:xfrm>
          <a:custGeom>
            <a:avLst/>
            <a:gdLst>
              <a:gd name="connsiteX0" fmla="*/ 0 w 7292654"/>
              <a:gd name="connsiteY0" fmla="*/ 0 h 1311032"/>
              <a:gd name="connsiteX1" fmla="*/ 6873622 w 7292654"/>
              <a:gd name="connsiteY1" fmla="*/ 0 h 1311032"/>
              <a:gd name="connsiteX2" fmla="*/ 7292654 w 7292654"/>
              <a:gd name="connsiteY2" fmla="*/ 655516 h 1311032"/>
              <a:gd name="connsiteX3" fmla="*/ 6873622 w 7292654"/>
              <a:gd name="connsiteY3" fmla="*/ 1311032 h 1311032"/>
              <a:gd name="connsiteX4" fmla="*/ 0 w 7292654"/>
              <a:gd name="connsiteY4" fmla="*/ 1311032 h 1311032"/>
              <a:gd name="connsiteX5" fmla="*/ 124836 w 7292654"/>
              <a:gd name="connsiteY5" fmla="*/ 655516 h 1311032"/>
              <a:gd name="connsiteX6" fmla="*/ 0 w 7292654"/>
              <a:gd name="connsiteY6" fmla="*/ 0 h 1311032"/>
              <a:gd name="connsiteX0" fmla="*/ 0 w 7377715"/>
              <a:gd name="connsiteY0" fmla="*/ 0 h 1316348"/>
              <a:gd name="connsiteX1" fmla="*/ 6958683 w 7377715"/>
              <a:gd name="connsiteY1" fmla="*/ 5316 h 1316348"/>
              <a:gd name="connsiteX2" fmla="*/ 7377715 w 7377715"/>
              <a:gd name="connsiteY2" fmla="*/ 660832 h 1316348"/>
              <a:gd name="connsiteX3" fmla="*/ 6958683 w 7377715"/>
              <a:gd name="connsiteY3" fmla="*/ 1316348 h 1316348"/>
              <a:gd name="connsiteX4" fmla="*/ 85061 w 7377715"/>
              <a:gd name="connsiteY4" fmla="*/ 1316348 h 1316348"/>
              <a:gd name="connsiteX5" fmla="*/ 209897 w 7377715"/>
              <a:gd name="connsiteY5" fmla="*/ 660832 h 1316348"/>
              <a:gd name="connsiteX6" fmla="*/ 0 w 7377715"/>
              <a:gd name="connsiteY6" fmla="*/ 0 h 1316348"/>
              <a:gd name="connsiteX0" fmla="*/ 0 w 7377715"/>
              <a:gd name="connsiteY0" fmla="*/ 0 h 1332297"/>
              <a:gd name="connsiteX1" fmla="*/ 6958683 w 7377715"/>
              <a:gd name="connsiteY1" fmla="*/ 5316 h 1332297"/>
              <a:gd name="connsiteX2" fmla="*/ 7377715 w 7377715"/>
              <a:gd name="connsiteY2" fmla="*/ 660832 h 1332297"/>
              <a:gd name="connsiteX3" fmla="*/ 6958683 w 7377715"/>
              <a:gd name="connsiteY3" fmla="*/ 1316348 h 1332297"/>
              <a:gd name="connsiteX4" fmla="*/ 5317 w 7377715"/>
              <a:gd name="connsiteY4" fmla="*/ 1332297 h 1332297"/>
              <a:gd name="connsiteX5" fmla="*/ 209897 w 7377715"/>
              <a:gd name="connsiteY5" fmla="*/ 660832 h 1332297"/>
              <a:gd name="connsiteX6" fmla="*/ 0 w 7377715"/>
              <a:gd name="connsiteY6" fmla="*/ 0 h 1332297"/>
              <a:gd name="connsiteX0" fmla="*/ 60857 w 7438572"/>
              <a:gd name="connsiteY0" fmla="*/ 0 h 1344329"/>
              <a:gd name="connsiteX1" fmla="*/ 7019540 w 7438572"/>
              <a:gd name="connsiteY1" fmla="*/ 5316 h 1344329"/>
              <a:gd name="connsiteX2" fmla="*/ 7438572 w 7438572"/>
              <a:gd name="connsiteY2" fmla="*/ 660832 h 1344329"/>
              <a:gd name="connsiteX3" fmla="*/ 7019540 w 7438572"/>
              <a:gd name="connsiteY3" fmla="*/ 1316348 h 1344329"/>
              <a:gd name="connsiteX4" fmla="*/ 0 w 7438572"/>
              <a:gd name="connsiteY4" fmla="*/ 1344329 h 1344329"/>
              <a:gd name="connsiteX5" fmla="*/ 270754 w 7438572"/>
              <a:gd name="connsiteY5" fmla="*/ 660832 h 1344329"/>
              <a:gd name="connsiteX6" fmla="*/ 60857 w 7438572"/>
              <a:gd name="connsiteY6" fmla="*/ 0 h 1344329"/>
              <a:gd name="connsiteX0" fmla="*/ 0 w 7443889"/>
              <a:gd name="connsiteY0" fmla="*/ 700 h 1339013"/>
              <a:gd name="connsiteX1" fmla="*/ 7024857 w 7443889"/>
              <a:gd name="connsiteY1" fmla="*/ 0 h 1339013"/>
              <a:gd name="connsiteX2" fmla="*/ 7443889 w 7443889"/>
              <a:gd name="connsiteY2" fmla="*/ 655516 h 1339013"/>
              <a:gd name="connsiteX3" fmla="*/ 7024857 w 7443889"/>
              <a:gd name="connsiteY3" fmla="*/ 1311032 h 1339013"/>
              <a:gd name="connsiteX4" fmla="*/ 5317 w 7443889"/>
              <a:gd name="connsiteY4" fmla="*/ 1339013 h 1339013"/>
              <a:gd name="connsiteX5" fmla="*/ 276071 w 7443889"/>
              <a:gd name="connsiteY5" fmla="*/ 655516 h 1339013"/>
              <a:gd name="connsiteX6" fmla="*/ 0 w 7443889"/>
              <a:gd name="connsiteY6" fmla="*/ 700 h 133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3889" h="1339013">
                <a:moveTo>
                  <a:pt x="0" y="700"/>
                </a:moveTo>
                <a:lnTo>
                  <a:pt x="7024857" y="0"/>
                </a:lnTo>
                <a:lnTo>
                  <a:pt x="7443889" y="655516"/>
                </a:lnTo>
                <a:lnTo>
                  <a:pt x="7024857" y="1311032"/>
                </a:lnTo>
                <a:lnTo>
                  <a:pt x="5317" y="1339013"/>
                </a:lnTo>
                <a:lnTo>
                  <a:pt x="276071" y="655516"/>
                </a:lnTo>
                <a:lnTo>
                  <a:pt x="0" y="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Pentagon 24">
            <a:extLst>
              <a:ext uri="{FF2B5EF4-FFF2-40B4-BE49-F238E27FC236}">
                <a16:creationId xmlns:a16="http://schemas.microsoft.com/office/drawing/2014/main" id="{3716713B-44A5-A5B4-9728-19F3AA3F11B2}"/>
              </a:ext>
            </a:extLst>
          </p:cNvPr>
          <p:cNvSpPr/>
          <p:nvPr/>
        </p:nvSpPr>
        <p:spPr>
          <a:xfrm>
            <a:off x="1121853" y="2235384"/>
            <a:ext cx="3513459" cy="985827"/>
          </a:xfrm>
          <a:prstGeom prst="homePlate">
            <a:avLst>
              <a:gd name="adj" fmla="val 319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6B319FE6-B536-45D9-8CC1-D84296FC2DB6}"/>
              </a:ext>
            </a:extLst>
          </p:cNvPr>
          <p:cNvSpPr/>
          <p:nvPr/>
        </p:nvSpPr>
        <p:spPr>
          <a:xfrm>
            <a:off x="5023900" y="3785404"/>
            <a:ext cx="8949086" cy="1006867"/>
          </a:xfrm>
          <a:custGeom>
            <a:avLst/>
            <a:gdLst>
              <a:gd name="connsiteX0" fmla="*/ 0 w 7292654"/>
              <a:gd name="connsiteY0" fmla="*/ 0 h 1311032"/>
              <a:gd name="connsiteX1" fmla="*/ 6873622 w 7292654"/>
              <a:gd name="connsiteY1" fmla="*/ 0 h 1311032"/>
              <a:gd name="connsiteX2" fmla="*/ 7292654 w 7292654"/>
              <a:gd name="connsiteY2" fmla="*/ 655516 h 1311032"/>
              <a:gd name="connsiteX3" fmla="*/ 6873622 w 7292654"/>
              <a:gd name="connsiteY3" fmla="*/ 1311032 h 1311032"/>
              <a:gd name="connsiteX4" fmla="*/ 0 w 7292654"/>
              <a:gd name="connsiteY4" fmla="*/ 1311032 h 1311032"/>
              <a:gd name="connsiteX5" fmla="*/ 124836 w 7292654"/>
              <a:gd name="connsiteY5" fmla="*/ 655516 h 1311032"/>
              <a:gd name="connsiteX6" fmla="*/ 0 w 7292654"/>
              <a:gd name="connsiteY6" fmla="*/ 0 h 1311032"/>
              <a:gd name="connsiteX0" fmla="*/ 0 w 7377715"/>
              <a:gd name="connsiteY0" fmla="*/ 0 h 1316348"/>
              <a:gd name="connsiteX1" fmla="*/ 6958683 w 7377715"/>
              <a:gd name="connsiteY1" fmla="*/ 5316 h 1316348"/>
              <a:gd name="connsiteX2" fmla="*/ 7377715 w 7377715"/>
              <a:gd name="connsiteY2" fmla="*/ 660832 h 1316348"/>
              <a:gd name="connsiteX3" fmla="*/ 6958683 w 7377715"/>
              <a:gd name="connsiteY3" fmla="*/ 1316348 h 1316348"/>
              <a:gd name="connsiteX4" fmla="*/ 85061 w 7377715"/>
              <a:gd name="connsiteY4" fmla="*/ 1316348 h 1316348"/>
              <a:gd name="connsiteX5" fmla="*/ 209897 w 7377715"/>
              <a:gd name="connsiteY5" fmla="*/ 660832 h 1316348"/>
              <a:gd name="connsiteX6" fmla="*/ 0 w 7377715"/>
              <a:gd name="connsiteY6" fmla="*/ 0 h 1316348"/>
              <a:gd name="connsiteX0" fmla="*/ 0 w 7377715"/>
              <a:gd name="connsiteY0" fmla="*/ 0 h 1332297"/>
              <a:gd name="connsiteX1" fmla="*/ 6958683 w 7377715"/>
              <a:gd name="connsiteY1" fmla="*/ 5316 h 1332297"/>
              <a:gd name="connsiteX2" fmla="*/ 7377715 w 7377715"/>
              <a:gd name="connsiteY2" fmla="*/ 660832 h 1332297"/>
              <a:gd name="connsiteX3" fmla="*/ 6958683 w 7377715"/>
              <a:gd name="connsiteY3" fmla="*/ 1316348 h 1332297"/>
              <a:gd name="connsiteX4" fmla="*/ 5317 w 7377715"/>
              <a:gd name="connsiteY4" fmla="*/ 1332297 h 1332297"/>
              <a:gd name="connsiteX5" fmla="*/ 209897 w 7377715"/>
              <a:gd name="connsiteY5" fmla="*/ 660832 h 1332297"/>
              <a:gd name="connsiteX6" fmla="*/ 0 w 7377715"/>
              <a:gd name="connsiteY6" fmla="*/ 0 h 1332297"/>
              <a:gd name="connsiteX0" fmla="*/ 60857 w 7438572"/>
              <a:gd name="connsiteY0" fmla="*/ 0 h 1344329"/>
              <a:gd name="connsiteX1" fmla="*/ 7019540 w 7438572"/>
              <a:gd name="connsiteY1" fmla="*/ 5316 h 1344329"/>
              <a:gd name="connsiteX2" fmla="*/ 7438572 w 7438572"/>
              <a:gd name="connsiteY2" fmla="*/ 660832 h 1344329"/>
              <a:gd name="connsiteX3" fmla="*/ 7019540 w 7438572"/>
              <a:gd name="connsiteY3" fmla="*/ 1316348 h 1344329"/>
              <a:gd name="connsiteX4" fmla="*/ 0 w 7438572"/>
              <a:gd name="connsiteY4" fmla="*/ 1344329 h 1344329"/>
              <a:gd name="connsiteX5" fmla="*/ 270754 w 7438572"/>
              <a:gd name="connsiteY5" fmla="*/ 660832 h 1344329"/>
              <a:gd name="connsiteX6" fmla="*/ 60857 w 7438572"/>
              <a:gd name="connsiteY6" fmla="*/ 0 h 1344329"/>
              <a:gd name="connsiteX0" fmla="*/ 0 w 7443889"/>
              <a:gd name="connsiteY0" fmla="*/ 700 h 1339013"/>
              <a:gd name="connsiteX1" fmla="*/ 7024857 w 7443889"/>
              <a:gd name="connsiteY1" fmla="*/ 0 h 1339013"/>
              <a:gd name="connsiteX2" fmla="*/ 7443889 w 7443889"/>
              <a:gd name="connsiteY2" fmla="*/ 655516 h 1339013"/>
              <a:gd name="connsiteX3" fmla="*/ 7024857 w 7443889"/>
              <a:gd name="connsiteY3" fmla="*/ 1311032 h 1339013"/>
              <a:gd name="connsiteX4" fmla="*/ 5317 w 7443889"/>
              <a:gd name="connsiteY4" fmla="*/ 1339013 h 1339013"/>
              <a:gd name="connsiteX5" fmla="*/ 276071 w 7443889"/>
              <a:gd name="connsiteY5" fmla="*/ 655516 h 1339013"/>
              <a:gd name="connsiteX6" fmla="*/ 0 w 7443889"/>
              <a:gd name="connsiteY6" fmla="*/ 700 h 133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43889" h="1339013">
                <a:moveTo>
                  <a:pt x="0" y="700"/>
                </a:moveTo>
                <a:lnTo>
                  <a:pt x="7024857" y="0"/>
                </a:lnTo>
                <a:lnTo>
                  <a:pt x="7443889" y="655516"/>
                </a:lnTo>
                <a:lnTo>
                  <a:pt x="7024857" y="1311032"/>
                </a:lnTo>
                <a:lnTo>
                  <a:pt x="5317" y="1339013"/>
                </a:lnTo>
                <a:lnTo>
                  <a:pt x="276071" y="655516"/>
                </a:lnTo>
                <a:lnTo>
                  <a:pt x="0" y="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Pentagon 19">
            <a:extLst>
              <a:ext uri="{FF2B5EF4-FFF2-40B4-BE49-F238E27FC236}">
                <a16:creationId xmlns:a16="http://schemas.microsoft.com/office/drawing/2014/main" id="{4F2EA503-B4BD-207C-1B7C-2A66F100984F}"/>
              </a:ext>
            </a:extLst>
          </p:cNvPr>
          <p:cNvSpPr/>
          <p:nvPr/>
        </p:nvSpPr>
        <p:spPr>
          <a:xfrm>
            <a:off x="1121853" y="3785404"/>
            <a:ext cx="3513459" cy="985827"/>
          </a:xfrm>
          <a:prstGeom prst="homePlate">
            <a:avLst>
              <a:gd name="adj" fmla="val 319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50BEC-5B6F-7860-2112-6189B4F7DFAE}"/>
              </a:ext>
            </a:extLst>
          </p:cNvPr>
          <p:cNvSpPr>
            <a:spLocks noGrp="1"/>
          </p:cNvSpPr>
          <p:nvPr>
            <p:ph type="title"/>
          </p:nvPr>
        </p:nvSpPr>
        <p:spPr/>
        <p:txBody>
          <a:bodyPr/>
          <a:lstStyle/>
          <a:p>
            <a:r>
              <a:rPr lang="en-US" dirty="0"/>
              <a:t>Match the following</a:t>
            </a:r>
          </a:p>
        </p:txBody>
      </p:sp>
      <p:sp>
        <p:nvSpPr>
          <p:cNvPr id="5" name="Content Placeholder 2">
            <a:extLst>
              <a:ext uri="{FF2B5EF4-FFF2-40B4-BE49-F238E27FC236}">
                <a16:creationId xmlns:a16="http://schemas.microsoft.com/office/drawing/2014/main" id="{DFB8423D-7AB0-C464-E23E-EC6E78A0124A}"/>
              </a:ext>
            </a:extLst>
          </p:cNvPr>
          <p:cNvSpPr txBox="1">
            <a:spLocks/>
          </p:cNvSpPr>
          <p:nvPr/>
        </p:nvSpPr>
        <p:spPr>
          <a:xfrm>
            <a:off x="5460060" y="2489180"/>
            <a:ext cx="8250591" cy="499274"/>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dirty="0"/>
              <a:t>Netflix provides experiences across devices and optimizes for each of them.</a:t>
            </a:r>
            <a:br>
              <a:rPr lang="en-IN" sz="1500" dirty="0"/>
            </a:br>
            <a:endParaRPr lang="en-US" sz="1500" dirty="0"/>
          </a:p>
        </p:txBody>
      </p:sp>
      <p:sp>
        <p:nvSpPr>
          <p:cNvPr id="8" name="Content Placeholder 2">
            <a:extLst>
              <a:ext uri="{FF2B5EF4-FFF2-40B4-BE49-F238E27FC236}">
                <a16:creationId xmlns:a16="http://schemas.microsoft.com/office/drawing/2014/main" id="{52C29A02-84CA-53C7-3374-DA48EE13A1C8}"/>
              </a:ext>
            </a:extLst>
          </p:cNvPr>
          <p:cNvSpPr txBox="1">
            <a:spLocks/>
          </p:cNvSpPr>
          <p:nvPr/>
        </p:nvSpPr>
        <p:spPr>
          <a:xfrm>
            <a:off x="1236823" y="2482740"/>
            <a:ext cx="1989853" cy="49111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b="1" dirty="0"/>
              <a:t>Continuous</a:t>
            </a:r>
          </a:p>
        </p:txBody>
      </p:sp>
      <p:sp>
        <p:nvSpPr>
          <p:cNvPr id="4" name="Content Placeholder 2">
            <a:extLst>
              <a:ext uri="{FF2B5EF4-FFF2-40B4-BE49-F238E27FC236}">
                <a16:creationId xmlns:a16="http://schemas.microsoft.com/office/drawing/2014/main" id="{3A88A9EE-E96B-ACD3-87AA-2EF633490E72}"/>
              </a:ext>
            </a:extLst>
          </p:cNvPr>
          <p:cNvSpPr txBox="1">
            <a:spLocks/>
          </p:cNvSpPr>
          <p:nvPr/>
        </p:nvSpPr>
        <p:spPr>
          <a:xfrm>
            <a:off x="5460060" y="3866790"/>
            <a:ext cx="8250591" cy="84409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dirty="0"/>
              <a:t>Instagram created a community for users to create, share and comment on content. The desktop version is mainly for browsing than posting, indicating a “mobile-first strategy”</a:t>
            </a:r>
            <a:endParaRPr lang="en-US" sz="1500" dirty="0"/>
          </a:p>
        </p:txBody>
      </p:sp>
      <p:sp>
        <p:nvSpPr>
          <p:cNvPr id="9" name="Content Placeholder 2">
            <a:extLst>
              <a:ext uri="{FF2B5EF4-FFF2-40B4-BE49-F238E27FC236}">
                <a16:creationId xmlns:a16="http://schemas.microsoft.com/office/drawing/2014/main" id="{6E8D52F3-9496-020D-459B-23F1CD2DEBF3}"/>
              </a:ext>
            </a:extLst>
          </p:cNvPr>
          <p:cNvSpPr txBox="1">
            <a:spLocks/>
          </p:cNvSpPr>
          <p:nvPr/>
        </p:nvSpPr>
        <p:spPr>
          <a:xfrm>
            <a:off x="1236823" y="4032760"/>
            <a:ext cx="1989853" cy="49111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b="1" dirty="0"/>
              <a:t>Consistent</a:t>
            </a:r>
          </a:p>
        </p:txBody>
      </p:sp>
      <p:sp>
        <p:nvSpPr>
          <p:cNvPr id="6" name="Content Placeholder 2">
            <a:extLst>
              <a:ext uri="{FF2B5EF4-FFF2-40B4-BE49-F238E27FC236}">
                <a16:creationId xmlns:a16="http://schemas.microsoft.com/office/drawing/2014/main" id="{4E44EF99-2966-838C-3777-4AF4EC7909E4}"/>
              </a:ext>
            </a:extLst>
          </p:cNvPr>
          <p:cNvSpPr txBox="1">
            <a:spLocks/>
          </p:cNvSpPr>
          <p:nvPr/>
        </p:nvSpPr>
        <p:spPr>
          <a:xfrm>
            <a:off x="5460060" y="5416810"/>
            <a:ext cx="7988491" cy="84409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dirty="0"/>
              <a:t>The display of information or content is shifted to a separate device by the user, like in Microsoft Teams.</a:t>
            </a:r>
            <a:endParaRPr lang="en-US" sz="1500" dirty="0"/>
          </a:p>
        </p:txBody>
      </p:sp>
      <p:sp>
        <p:nvSpPr>
          <p:cNvPr id="10" name="Content Placeholder 2">
            <a:extLst>
              <a:ext uri="{FF2B5EF4-FFF2-40B4-BE49-F238E27FC236}">
                <a16:creationId xmlns:a16="http://schemas.microsoft.com/office/drawing/2014/main" id="{A371C314-1B03-BC17-4F37-04736454C92A}"/>
              </a:ext>
            </a:extLst>
          </p:cNvPr>
          <p:cNvSpPr txBox="1">
            <a:spLocks/>
          </p:cNvSpPr>
          <p:nvPr/>
        </p:nvSpPr>
        <p:spPr>
          <a:xfrm>
            <a:off x="1236823" y="5582780"/>
            <a:ext cx="1989853" cy="49111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b="1" dirty="0"/>
              <a:t>Complementary</a:t>
            </a:r>
          </a:p>
        </p:txBody>
      </p:sp>
      <p:sp>
        <p:nvSpPr>
          <p:cNvPr id="7" name="Content Placeholder 2">
            <a:extLst>
              <a:ext uri="{FF2B5EF4-FFF2-40B4-BE49-F238E27FC236}">
                <a16:creationId xmlns:a16="http://schemas.microsoft.com/office/drawing/2014/main" id="{641D5B85-30F7-E9CF-FC33-911BC2559EA4}"/>
              </a:ext>
            </a:extLst>
          </p:cNvPr>
          <p:cNvSpPr txBox="1">
            <a:spLocks/>
          </p:cNvSpPr>
          <p:nvPr/>
        </p:nvSpPr>
        <p:spPr>
          <a:xfrm>
            <a:off x="5460061" y="6867654"/>
            <a:ext cx="7854020" cy="886328"/>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dirty="0"/>
              <a:t>Combining other physical channels to create a new experience with hybrid media and devices, to complete a single goal</a:t>
            </a:r>
            <a:endParaRPr lang="en-US" sz="1500" dirty="0"/>
          </a:p>
        </p:txBody>
      </p:sp>
      <p:sp>
        <p:nvSpPr>
          <p:cNvPr id="11" name="Content Placeholder 2">
            <a:extLst>
              <a:ext uri="{FF2B5EF4-FFF2-40B4-BE49-F238E27FC236}">
                <a16:creationId xmlns:a16="http://schemas.microsoft.com/office/drawing/2014/main" id="{5C849C7F-276D-D67E-AC5A-C66EE041B391}"/>
              </a:ext>
            </a:extLst>
          </p:cNvPr>
          <p:cNvSpPr txBox="1">
            <a:spLocks/>
          </p:cNvSpPr>
          <p:nvPr/>
        </p:nvSpPr>
        <p:spPr>
          <a:xfrm>
            <a:off x="1236823" y="7020729"/>
            <a:ext cx="1989853" cy="49111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500" b="1" dirty="0"/>
              <a:t>Contextual </a:t>
            </a:r>
          </a:p>
        </p:txBody>
      </p:sp>
      <p:sp>
        <p:nvSpPr>
          <p:cNvPr id="3" name="Text Placeholder 5">
            <a:extLst>
              <a:ext uri="{FF2B5EF4-FFF2-40B4-BE49-F238E27FC236}">
                <a16:creationId xmlns:a16="http://schemas.microsoft.com/office/drawing/2014/main" id="{9D229509-D1A6-B545-D151-C7DCDF827A09}"/>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Tree>
    <p:extLst>
      <p:ext uri="{BB962C8B-B14F-4D97-AF65-F5344CB8AC3E}">
        <p14:creationId xmlns:p14="http://schemas.microsoft.com/office/powerpoint/2010/main" val="3284108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555B6D-B217-058B-9FBB-4BE8B4EE9488}"/>
              </a:ext>
            </a:extLst>
          </p:cNvPr>
          <p:cNvSpPr/>
          <p:nvPr/>
        </p:nvSpPr>
        <p:spPr>
          <a:xfrm>
            <a:off x="1047639" y="3806905"/>
            <a:ext cx="6305858" cy="1543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fontScale="90000"/>
          </a:bodyPr>
          <a:lstStyle/>
          <a:p>
            <a:r>
              <a:rPr lang="en-US" dirty="0"/>
              <a:t>Quiz</a:t>
            </a:r>
            <a:br>
              <a:rPr lang="en-US" dirty="0"/>
            </a:br>
            <a:endParaRPr lang="en-US" dirty="0"/>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047639" y="2242952"/>
            <a:ext cx="10181194" cy="1006866"/>
          </a:xfrm>
        </p:spPr>
        <p:txBody>
          <a:bodyPr>
            <a:normAutofit/>
          </a:bodyPr>
          <a:lstStyle/>
          <a:p>
            <a:pPr marL="0" indent="0">
              <a:lnSpc>
                <a:spcPct val="150000"/>
              </a:lnSpc>
              <a:buNone/>
            </a:pPr>
            <a:r>
              <a:rPr lang="en-IN" sz="2000" b="1" dirty="0"/>
              <a:t>Pick three essential questions that give directional input when designing for a multi-screen experience.</a:t>
            </a:r>
          </a:p>
        </p:txBody>
      </p:sp>
      <p:sp>
        <p:nvSpPr>
          <p:cNvPr id="2" name="Content Placeholder 12">
            <a:extLst>
              <a:ext uri="{FF2B5EF4-FFF2-40B4-BE49-F238E27FC236}">
                <a16:creationId xmlns:a16="http://schemas.microsoft.com/office/drawing/2014/main" id="{C983319C-5A87-7D5F-AAF9-04F122E714A5}"/>
              </a:ext>
            </a:extLst>
          </p:cNvPr>
          <p:cNvSpPr txBox="1">
            <a:spLocks/>
          </p:cNvSpPr>
          <p:nvPr/>
        </p:nvSpPr>
        <p:spPr>
          <a:xfrm>
            <a:off x="1195741" y="3987713"/>
            <a:ext cx="6009654" cy="119825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What is the purpose of your website? This helps define what information is essential and what information can be eliminated to provide quick access to crucial details.</a:t>
            </a:r>
            <a:endParaRPr lang="en-US" sz="1600" dirty="0"/>
          </a:p>
        </p:txBody>
      </p:sp>
      <p:sp>
        <p:nvSpPr>
          <p:cNvPr id="4" name="Rectangle 3">
            <a:extLst>
              <a:ext uri="{FF2B5EF4-FFF2-40B4-BE49-F238E27FC236}">
                <a16:creationId xmlns:a16="http://schemas.microsoft.com/office/drawing/2014/main" id="{08A7F527-1F2E-5C33-1CEB-0821395E15AE}"/>
              </a:ext>
            </a:extLst>
          </p:cNvPr>
          <p:cNvSpPr/>
          <p:nvPr/>
        </p:nvSpPr>
        <p:spPr>
          <a:xfrm>
            <a:off x="7619203" y="3806905"/>
            <a:ext cx="6305858" cy="1543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2">
            <a:extLst>
              <a:ext uri="{FF2B5EF4-FFF2-40B4-BE49-F238E27FC236}">
                <a16:creationId xmlns:a16="http://schemas.microsoft.com/office/drawing/2014/main" id="{8CDF1C6F-447D-29A6-4582-CB787452D7EA}"/>
              </a:ext>
            </a:extLst>
          </p:cNvPr>
          <p:cNvSpPr txBox="1">
            <a:spLocks/>
          </p:cNvSpPr>
          <p:nvPr/>
        </p:nvSpPr>
        <p:spPr>
          <a:xfrm>
            <a:off x="7767305" y="3987713"/>
            <a:ext cx="6009654" cy="1198256"/>
          </a:xfrm>
          <a:prstGeom prst="rect">
            <a:avLst/>
          </a:prstGeom>
        </p:spPr>
        <p:txBody>
          <a:bodyPr vert="horz" lIns="91440" tIns="45720" rIns="91440" bIns="45720" rtlCol="0">
            <a:normAutofit fontScale="92500"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What will visitors do on your website? This helps define what functionality is vital and how to make it easily accessible on each screen size.</a:t>
            </a:r>
            <a:endParaRPr lang="en-US" sz="1600" dirty="0"/>
          </a:p>
        </p:txBody>
      </p:sp>
      <p:sp>
        <p:nvSpPr>
          <p:cNvPr id="7" name="TextBox 6">
            <a:extLst>
              <a:ext uri="{FF2B5EF4-FFF2-40B4-BE49-F238E27FC236}">
                <a16:creationId xmlns:a16="http://schemas.microsoft.com/office/drawing/2014/main" id="{DB9F5142-AAFD-0624-596E-3504E90DE733}"/>
              </a:ext>
            </a:extLst>
          </p:cNvPr>
          <p:cNvSpPr txBox="1"/>
          <p:nvPr/>
        </p:nvSpPr>
        <p:spPr>
          <a:xfrm>
            <a:off x="5287108" y="6409117"/>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8" name="Rectangle 7">
            <a:extLst>
              <a:ext uri="{FF2B5EF4-FFF2-40B4-BE49-F238E27FC236}">
                <a16:creationId xmlns:a16="http://schemas.microsoft.com/office/drawing/2014/main" id="{2F0D94F4-05E1-26C7-FC6E-AEB467064DE4}"/>
              </a:ext>
            </a:extLst>
          </p:cNvPr>
          <p:cNvSpPr/>
          <p:nvPr/>
        </p:nvSpPr>
        <p:spPr>
          <a:xfrm>
            <a:off x="1047639" y="5623982"/>
            <a:ext cx="6305858" cy="1543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2">
            <a:extLst>
              <a:ext uri="{FF2B5EF4-FFF2-40B4-BE49-F238E27FC236}">
                <a16:creationId xmlns:a16="http://schemas.microsoft.com/office/drawing/2014/main" id="{AD765451-AFD6-3935-3EBC-CD76D9EB9C11}"/>
              </a:ext>
            </a:extLst>
          </p:cNvPr>
          <p:cNvSpPr txBox="1">
            <a:spLocks/>
          </p:cNvSpPr>
          <p:nvPr/>
        </p:nvSpPr>
        <p:spPr>
          <a:xfrm>
            <a:off x="1195741" y="5804790"/>
            <a:ext cx="6009654" cy="119825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What is the goal of the business leaders and investors for the product and the metrics of success?​</a:t>
            </a:r>
            <a:endParaRPr lang="en-US" sz="1600" dirty="0"/>
          </a:p>
        </p:txBody>
      </p:sp>
      <p:sp>
        <p:nvSpPr>
          <p:cNvPr id="10" name="Rectangle 9">
            <a:extLst>
              <a:ext uri="{FF2B5EF4-FFF2-40B4-BE49-F238E27FC236}">
                <a16:creationId xmlns:a16="http://schemas.microsoft.com/office/drawing/2014/main" id="{389ED11B-3074-EC28-4A84-A46CC54FBCB1}"/>
              </a:ext>
            </a:extLst>
          </p:cNvPr>
          <p:cNvSpPr/>
          <p:nvPr/>
        </p:nvSpPr>
        <p:spPr>
          <a:xfrm>
            <a:off x="7619203" y="5623982"/>
            <a:ext cx="6305858" cy="1543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2">
            <a:extLst>
              <a:ext uri="{FF2B5EF4-FFF2-40B4-BE49-F238E27FC236}">
                <a16:creationId xmlns:a16="http://schemas.microsoft.com/office/drawing/2014/main" id="{97D0E78C-0972-2894-140E-DF0AA9480728}"/>
              </a:ext>
            </a:extLst>
          </p:cNvPr>
          <p:cNvSpPr txBox="1">
            <a:spLocks/>
          </p:cNvSpPr>
          <p:nvPr/>
        </p:nvSpPr>
        <p:spPr>
          <a:xfrm>
            <a:off x="7767305" y="5804790"/>
            <a:ext cx="6009654" cy="119825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What devices do your target market use most of the time? This helps to focus on the most viewed version and provides the best user experience for customers. ​</a:t>
            </a:r>
            <a:endParaRPr lang="en-US" sz="1600" dirty="0"/>
          </a:p>
        </p:txBody>
      </p:sp>
      <p:sp>
        <p:nvSpPr>
          <p:cNvPr id="14" name="Oval 13">
            <a:extLst>
              <a:ext uri="{FF2B5EF4-FFF2-40B4-BE49-F238E27FC236}">
                <a16:creationId xmlns:a16="http://schemas.microsoft.com/office/drawing/2014/main" id="{7E93FB15-D9B2-80EA-1BDC-6C7D69C70791}"/>
              </a:ext>
            </a:extLst>
          </p:cNvPr>
          <p:cNvSpPr>
            <a:spLocks noChangeAspect="1"/>
          </p:cNvSpPr>
          <p:nvPr/>
        </p:nvSpPr>
        <p:spPr>
          <a:xfrm>
            <a:off x="1047638" y="3638712"/>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A</a:t>
            </a:r>
          </a:p>
        </p:txBody>
      </p:sp>
      <p:sp>
        <p:nvSpPr>
          <p:cNvPr id="15" name="Oval 14">
            <a:extLst>
              <a:ext uri="{FF2B5EF4-FFF2-40B4-BE49-F238E27FC236}">
                <a16:creationId xmlns:a16="http://schemas.microsoft.com/office/drawing/2014/main" id="{64948DF8-268D-0C95-DCBB-148315A698FD}"/>
              </a:ext>
            </a:extLst>
          </p:cNvPr>
          <p:cNvSpPr>
            <a:spLocks noChangeAspect="1"/>
          </p:cNvSpPr>
          <p:nvPr/>
        </p:nvSpPr>
        <p:spPr>
          <a:xfrm>
            <a:off x="7619203" y="3638712"/>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B</a:t>
            </a:r>
          </a:p>
        </p:txBody>
      </p:sp>
      <p:sp>
        <p:nvSpPr>
          <p:cNvPr id="16" name="Oval 15">
            <a:extLst>
              <a:ext uri="{FF2B5EF4-FFF2-40B4-BE49-F238E27FC236}">
                <a16:creationId xmlns:a16="http://schemas.microsoft.com/office/drawing/2014/main" id="{2D7F8A5F-38DF-E5ED-E646-E93689028426}"/>
              </a:ext>
            </a:extLst>
          </p:cNvPr>
          <p:cNvSpPr>
            <a:spLocks noChangeAspect="1"/>
          </p:cNvSpPr>
          <p:nvPr/>
        </p:nvSpPr>
        <p:spPr>
          <a:xfrm>
            <a:off x="1047638" y="5474285"/>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C</a:t>
            </a:r>
          </a:p>
        </p:txBody>
      </p:sp>
      <p:sp>
        <p:nvSpPr>
          <p:cNvPr id="17" name="Oval 16">
            <a:extLst>
              <a:ext uri="{FF2B5EF4-FFF2-40B4-BE49-F238E27FC236}">
                <a16:creationId xmlns:a16="http://schemas.microsoft.com/office/drawing/2014/main" id="{E2D59237-F114-D0FF-AEB9-EC7AC3049445}"/>
              </a:ext>
            </a:extLst>
          </p:cNvPr>
          <p:cNvSpPr>
            <a:spLocks noChangeAspect="1"/>
          </p:cNvSpPr>
          <p:nvPr/>
        </p:nvSpPr>
        <p:spPr>
          <a:xfrm>
            <a:off x="7619203" y="5474285"/>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D</a:t>
            </a:r>
          </a:p>
        </p:txBody>
      </p:sp>
      <p:sp>
        <p:nvSpPr>
          <p:cNvPr id="6" name="Text Placeholder 5">
            <a:extLst>
              <a:ext uri="{FF2B5EF4-FFF2-40B4-BE49-F238E27FC236}">
                <a16:creationId xmlns:a16="http://schemas.microsoft.com/office/drawing/2014/main" id="{2BCF85FA-5459-ECAD-F72B-BF4618D9C80C}"/>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Tree>
    <p:extLst>
      <p:ext uri="{BB962C8B-B14F-4D97-AF65-F5344CB8AC3E}">
        <p14:creationId xmlns:p14="http://schemas.microsoft.com/office/powerpoint/2010/main" val="3162163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4645-BC61-5CDE-D270-E50549F72DED}"/>
              </a:ext>
            </a:extLst>
          </p:cNvPr>
          <p:cNvSpPr>
            <a:spLocks noGrp="1"/>
          </p:cNvSpPr>
          <p:nvPr>
            <p:ph type="title"/>
          </p:nvPr>
        </p:nvSpPr>
        <p:spPr/>
        <p:txBody>
          <a:bodyPr>
            <a:normAutofit/>
          </a:bodyPr>
          <a:lstStyle/>
          <a:p>
            <a:r>
              <a:rPr lang="en-IN" sz="5400" dirty="0"/>
              <a:t>Designing for multiple devices – An introduction</a:t>
            </a:r>
            <a:endParaRPr lang="en-US" sz="5400" dirty="0"/>
          </a:p>
        </p:txBody>
      </p:sp>
      <p:sp>
        <p:nvSpPr>
          <p:cNvPr id="3" name="Text Placeholder 2">
            <a:extLst>
              <a:ext uri="{FF2B5EF4-FFF2-40B4-BE49-F238E27FC236}">
                <a16:creationId xmlns:a16="http://schemas.microsoft.com/office/drawing/2014/main" id="{765775A0-513E-9DFB-F244-A4DE03F4AEB1}"/>
              </a:ext>
            </a:extLst>
          </p:cNvPr>
          <p:cNvSpPr>
            <a:spLocks noGrp="1"/>
          </p:cNvSpPr>
          <p:nvPr>
            <p:ph type="body" sz="quarter" idx="14"/>
          </p:nvPr>
        </p:nvSpPr>
        <p:spPr/>
        <p:txBody>
          <a:bodyPr/>
          <a:lstStyle/>
          <a:p>
            <a:r>
              <a:rPr lang="en-US" dirty="0"/>
              <a:t>duration: 45 mins</a:t>
            </a:r>
          </a:p>
        </p:txBody>
      </p:sp>
      <p:sp>
        <p:nvSpPr>
          <p:cNvPr id="4" name="Text Placeholder 3">
            <a:extLst>
              <a:ext uri="{FF2B5EF4-FFF2-40B4-BE49-F238E27FC236}">
                <a16:creationId xmlns:a16="http://schemas.microsoft.com/office/drawing/2014/main" id="{D222D4CA-E295-E083-44E3-4B3C173AB281}"/>
              </a:ext>
            </a:extLst>
          </p:cNvPr>
          <p:cNvSpPr>
            <a:spLocks noGrp="1"/>
          </p:cNvSpPr>
          <p:nvPr>
            <p:ph type="body" sz="quarter" idx="15"/>
          </p:nvPr>
        </p:nvSpPr>
        <p:spPr/>
        <p:txBody>
          <a:bodyPr/>
          <a:lstStyle/>
          <a:p>
            <a:r>
              <a:rPr lang="en-US" dirty="0"/>
              <a:t>session by:</a:t>
            </a:r>
          </a:p>
        </p:txBody>
      </p:sp>
    </p:spTree>
    <p:extLst>
      <p:ext uri="{BB962C8B-B14F-4D97-AF65-F5344CB8AC3E}">
        <p14:creationId xmlns:p14="http://schemas.microsoft.com/office/powerpoint/2010/main" val="732157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047638" y="1651679"/>
            <a:ext cx="13143131" cy="1543187"/>
          </a:xfrm>
        </p:spPr>
        <p:txBody>
          <a:bodyPr>
            <a:normAutofit/>
          </a:bodyPr>
          <a:lstStyle/>
          <a:p>
            <a:pPr marL="0" indent="0">
              <a:lnSpc>
                <a:spcPct val="150000"/>
              </a:lnSpc>
              <a:buNone/>
            </a:pPr>
            <a:r>
              <a:rPr lang="en-IN" sz="2000" b="1" dirty="0"/>
              <a:t>Reading is always a “continuous” activity. In the digital world, people may use different devices to read. OR find something to read first, and then read it. Thanks to —————————— it’s very easy to jump from one device to another while reading the same book because it saves your progress.</a:t>
            </a:r>
          </a:p>
        </p:txBody>
      </p:sp>
      <p:sp>
        <p:nvSpPr>
          <p:cNvPr id="2" name="Rectangle 1">
            <a:extLst>
              <a:ext uri="{FF2B5EF4-FFF2-40B4-BE49-F238E27FC236}">
                <a16:creationId xmlns:a16="http://schemas.microsoft.com/office/drawing/2014/main" id="{A1D6F6DB-236D-045E-AE55-E7AD7D4F6F0A}"/>
              </a:ext>
            </a:extLst>
          </p:cNvPr>
          <p:cNvSpPr/>
          <p:nvPr/>
        </p:nvSpPr>
        <p:spPr>
          <a:xfrm>
            <a:off x="1047639" y="3806905"/>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12">
            <a:extLst>
              <a:ext uri="{FF2B5EF4-FFF2-40B4-BE49-F238E27FC236}">
                <a16:creationId xmlns:a16="http://schemas.microsoft.com/office/drawing/2014/main" id="{8964866B-1A2A-AAA9-1D9A-3A14050DF50A}"/>
              </a:ext>
            </a:extLst>
          </p:cNvPr>
          <p:cNvSpPr txBox="1">
            <a:spLocks/>
          </p:cNvSpPr>
          <p:nvPr/>
        </p:nvSpPr>
        <p:spPr>
          <a:xfrm>
            <a:off x="1195741" y="3987713"/>
            <a:ext cx="6009654" cy="57033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Optimisation</a:t>
            </a:r>
            <a:endParaRPr lang="en-US" sz="1600" dirty="0"/>
          </a:p>
        </p:txBody>
      </p:sp>
      <p:sp>
        <p:nvSpPr>
          <p:cNvPr id="4" name="Rectangle 3">
            <a:extLst>
              <a:ext uri="{FF2B5EF4-FFF2-40B4-BE49-F238E27FC236}">
                <a16:creationId xmlns:a16="http://schemas.microsoft.com/office/drawing/2014/main" id="{3B66FD95-A833-8505-F924-A8C14013BAC9}"/>
              </a:ext>
            </a:extLst>
          </p:cNvPr>
          <p:cNvSpPr/>
          <p:nvPr/>
        </p:nvSpPr>
        <p:spPr>
          <a:xfrm>
            <a:off x="7619203" y="3806905"/>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2">
            <a:extLst>
              <a:ext uri="{FF2B5EF4-FFF2-40B4-BE49-F238E27FC236}">
                <a16:creationId xmlns:a16="http://schemas.microsoft.com/office/drawing/2014/main" id="{CD92C047-E3CB-5AD7-01F3-DBC503AF2F07}"/>
              </a:ext>
            </a:extLst>
          </p:cNvPr>
          <p:cNvSpPr txBox="1">
            <a:spLocks/>
          </p:cNvSpPr>
          <p:nvPr/>
        </p:nvSpPr>
        <p:spPr>
          <a:xfrm>
            <a:off x="7767305" y="3987713"/>
            <a:ext cx="6009654" cy="57033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Coherence</a:t>
            </a:r>
            <a:endParaRPr lang="en-US" sz="1600" dirty="0"/>
          </a:p>
        </p:txBody>
      </p:sp>
      <p:sp>
        <p:nvSpPr>
          <p:cNvPr id="6" name="TextBox 5">
            <a:extLst>
              <a:ext uri="{FF2B5EF4-FFF2-40B4-BE49-F238E27FC236}">
                <a16:creationId xmlns:a16="http://schemas.microsoft.com/office/drawing/2014/main" id="{AC3048E2-1D83-F05A-4E38-63E639EA8C48}"/>
              </a:ext>
            </a:extLst>
          </p:cNvPr>
          <p:cNvSpPr txBox="1"/>
          <p:nvPr/>
        </p:nvSpPr>
        <p:spPr>
          <a:xfrm>
            <a:off x="5287108" y="587817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Rectangle 6">
            <a:extLst>
              <a:ext uri="{FF2B5EF4-FFF2-40B4-BE49-F238E27FC236}">
                <a16:creationId xmlns:a16="http://schemas.microsoft.com/office/drawing/2014/main" id="{EDB60A03-E6D2-6742-5B65-F798900609ED}"/>
              </a:ext>
            </a:extLst>
          </p:cNvPr>
          <p:cNvSpPr/>
          <p:nvPr/>
        </p:nvSpPr>
        <p:spPr>
          <a:xfrm>
            <a:off x="1047639" y="5093040"/>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2">
            <a:extLst>
              <a:ext uri="{FF2B5EF4-FFF2-40B4-BE49-F238E27FC236}">
                <a16:creationId xmlns:a16="http://schemas.microsoft.com/office/drawing/2014/main" id="{514C59D0-E6A6-FFBB-71AB-E505C2042562}"/>
              </a:ext>
            </a:extLst>
          </p:cNvPr>
          <p:cNvSpPr txBox="1">
            <a:spLocks/>
          </p:cNvSpPr>
          <p:nvPr/>
        </p:nvSpPr>
        <p:spPr>
          <a:xfrm>
            <a:off x="1195741" y="5273848"/>
            <a:ext cx="6009654" cy="50348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Synchronisation</a:t>
            </a:r>
            <a:endParaRPr lang="en-US" sz="1600" dirty="0"/>
          </a:p>
        </p:txBody>
      </p:sp>
      <p:sp>
        <p:nvSpPr>
          <p:cNvPr id="9" name="Rectangle 8">
            <a:extLst>
              <a:ext uri="{FF2B5EF4-FFF2-40B4-BE49-F238E27FC236}">
                <a16:creationId xmlns:a16="http://schemas.microsoft.com/office/drawing/2014/main" id="{88B73368-3867-198D-AA5A-531F307E984F}"/>
              </a:ext>
            </a:extLst>
          </p:cNvPr>
          <p:cNvSpPr/>
          <p:nvPr/>
        </p:nvSpPr>
        <p:spPr>
          <a:xfrm>
            <a:off x="7619203" y="5093040"/>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12">
            <a:extLst>
              <a:ext uri="{FF2B5EF4-FFF2-40B4-BE49-F238E27FC236}">
                <a16:creationId xmlns:a16="http://schemas.microsoft.com/office/drawing/2014/main" id="{FBFA1939-5248-BB25-0277-965415E472B3}"/>
              </a:ext>
            </a:extLst>
          </p:cNvPr>
          <p:cNvSpPr txBox="1">
            <a:spLocks/>
          </p:cNvSpPr>
          <p:nvPr/>
        </p:nvSpPr>
        <p:spPr>
          <a:xfrm>
            <a:off x="7767305" y="5273848"/>
            <a:ext cx="6009654" cy="50348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Collaboration</a:t>
            </a:r>
            <a:endParaRPr lang="en-US" sz="1600" dirty="0"/>
          </a:p>
        </p:txBody>
      </p:sp>
      <p:sp>
        <p:nvSpPr>
          <p:cNvPr id="11" name="Oval 10">
            <a:extLst>
              <a:ext uri="{FF2B5EF4-FFF2-40B4-BE49-F238E27FC236}">
                <a16:creationId xmlns:a16="http://schemas.microsoft.com/office/drawing/2014/main" id="{9A0F2730-38BE-65AE-AB69-83305B8958DF}"/>
              </a:ext>
            </a:extLst>
          </p:cNvPr>
          <p:cNvSpPr>
            <a:spLocks noChangeAspect="1"/>
          </p:cNvSpPr>
          <p:nvPr/>
        </p:nvSpPr>
        <p:spPr>
          <a:xfrm>
            <a:off x="1047638" y="3638712"/>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A</a:t>
            </a:r>
          </a:p>
        </p:txBody>
      </p:sp>
      <p:sp>
        <p:nvSpPr>
          <p:cNvPr id="12" name="Oval 11">
            <a:extLst>
              <a:ext uri="{FF2B5EF4-FFF2-40B4-BE49-F238E27FC236}">
                <a16:creationId xmlns:a16="http://schemas.microsoft.com/office/drawing/2014/main" id="{B9B858D4-5756-5991-619B-766CF97772B0}"/>
              </a:ext>
            </a:extLst>
          </p:cNvPr>
          <p:cNvSpPr>
            <a:spLocks noChangeAspect="1"/>
          </p:cNvSpPr>
          <p:nvPr/>
        </p:nvSpPr>
        <p:spPr>
          <a:xfrm>
            <a:off x="7619203" y="3638712"/>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B</a:t>
            </a:r>
          </a:p>
        </p:txBody>
      </p:sp>
      <p:sp>
        <p:nvSpPr>
          <p:cNvPr id="14" name="Oval 13">
            <a:extLst>
              <a:ext uri="{FF2B5EF4-FFF2-40B4-BE49-F238E27FC236}">
                <a16:creationId xmlns:a16="http://schemas.microsoft.com/office/drawing/2014/main" id="{7024280A-499F-4400-21B3-780D0565742A}"/>
              </a:ext>
            </a:extLst>
          </p:cNvPr>
          <p:cNvSpPr>
            <a:spLocks noChangeAspect="1"/>
          </p:cNvSpPr>
          <p:nvPr/>
        </p:nvSpPr>
        <p:spPr>
          <a:xfrm>
            <a:off x="1047638" y="4943343"/>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C</a:t>
            </a:r>
          </a:p>
        </p:txBody>
      </p:sp>
      <p:sp>
        <p:nvSpPr>
          <p:cNvPr id="15" name="Oval 14">
            <a:extLst>
              <a:ext uri="{FF2B5EF4-FFF2-40B4-BE49-F238E27FC236}">
                <a16:creationId xmlns:a16="http://schemas.microsoft.com/office/drawing/2014/main" id="{5A308313-E7E0-FE9C-AC54-7EF13BA03F07}"/>
              </a:ext>
            </a:extLst>
          </p:cNvPr>
          <p:cNvSpPr>
            <a:spLocks noChangeAspect="1"/>
          </p:cNvSpPr>
          <p:nvPr/>
        </p:nvSpPr>
        <p:spPr>
          <a:xfrm>
            <a:off x="7619203" y="4943343"/>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D</a:t>
            </a:r>
          </a:p>
        </p:txBody>
      </p:sp>
      <p:sp>
        <p:nvSpPr>
          <p:cNvPr id="16" name="Text Placeholder 5">
            <a:extLst>
              <a:ext uri="{FF2B5EF4-FFF2-40B4-BE49-F238E27FC236}">
                <a16:creationId xmlns:a16="http://schemas.microsoft.com/office/drawing/2014/main" id="{C45F0085-A758-9119-7DE0-B7E1CAB78FBD}"/>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Tree>
    <p:extLst>
      <p:ext uri="{BB962C8B-B14F-4D97-AF65-F5344CB8AC3E}">
        <p14:creationId xmlns:p14="http://schemas.microsoft.com/office/powerpoint/2010/main" val="428050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047638" y="1402754"/>
            <a:ext cx="13143131" cy="2431826"/>
          </a:xfrm>
        </p:spPr>
        <p:txBody>
          <a:bodyPr>
            <a:normAutofit/>
          </a:bodyPr>
          <a:lstStyle/>
          <a:p>
            <a:pPr marL="0" indent="0">
              <a:lnSpc>
                <a:spcPct val="150000"/>
              </a:lnSpc>
              <a:buNone/>
            </a:pPr>
            <a:r>
              <a:rPr lang="en-IN" sz="2000" b="1" dirty="0"/>
              <a:t>Discovering (music) works better on the desktop because larger screens can contain more information. Its mobile app is also equipped with voice control for users to search for songs. Try saying “play something special”, and you may get a song that surprises and delights you.</a:t>
            </a:r>
            <a:br>
              <a:rPr lang="en-IN" sz="2000" b="1" dirty="0"/>
            </a:br>
            <a:br>
              <a:rPr lang="en-IN" sz="2000" b="1" dirty="0"/>
            </a:br>
            <a:r>
              <a:rPr lang="en-IN" sz="2000" b="1" dirty="0"/>
              <a:t>Pick 3 Cs covered in this case:</a:t>
            </a:r>
            <a:endParaRPr lang="en-US" sz="2000" b="1" dirty="0"/>
          </a:p>
        </p:txBody>
      </p:sp>
      <p:sp>
        <p:nvSpPr>
          <p:cNvPr id="2" name="Rectangle 1">
            <a:extLst>
              <a:ext uri="{FF2B5EF4-FFF2-40B4-BE49-F238E27FC236}">
                <a16:creationId xmlns:a16="http://schemas.microsoft.com/office/drawing/2014/main" id="{A4ACE19A-DE0D-9EBC-C1D7-05A3111D3D3F}"/>
              </a:ext>
            </a:extLst>
          </p:cNvPr>
          <p:cNvSpPr/>
          <p:nvPr/>
        </p:nvSpPr>
        <p:spPr>
          <a:xfrm>
            <a:off x="1047639" y="4259433"/>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12">
            <a:extLst>
              <a:ext uri="{FF2B5EF4-FFF2-40B4-BE49-F238E27FC236}">
                <a16:creationId xmlns:a16="http://schemas.microsoft.com/office/drawing/2014/main" id="{C2902A62-48F5-7859-3448-B28162FAE452}"/>
              </a:ext>
            </a:extLst>
          </p:cNvPr>
          <p:cNvSpPr txBox="1">
            <a:spLocks/>
          </p:cNvSpPr>
          <p:nvPr/>
        </p:nvSpPr>
        <p:spPr>
          <a:xfrm>
            <a:off x="1195741" y="4440241"/>
            <a:ext cx="6009654" cy="57033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Consistency</a:t>
            </a:r>
            <a:endParaRPr lang="en-US" sz="1600" dirty="0"/>
          </a:p>
        </p:txBody>
      </p:sp>
      <p:sp>
        <p:nvSpPr>
          <p:cNvPr id="4" name="Rectangle 3">
            <a:extLst>
              <a:ext uri="{FF2B5EF4-FFF2-40B4-BE49-F238E27FC236}">
                <a16:creationId xmlns:a16="http://schemas.microsoft.com/office/drawing/2014/main" id="{34BEC72D-BA34-00A5-E147-E6E408E36708}"/>
              </a:ext>
            </a:extLst>
          </p:cNvPr>
          <p:cNvSpPr/>
          <p:nvPr/>
        </p:nvSpPr>
        <p:spPr>
          <a:xfrm>
            <a:off x="7619203" y="4259433"/>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2">
            <a:extLst>
              <a:ext uri="{FF2B5EF4-FFF2-40B4-BE49-F238E27FC236}">
                <a16:creationId xmlns:a16="http://schemas.microsoft.com/office/drawing/2014/main" id="{A6D71556-411B-65A1-CD9E-10AA961A6132}"/>
              </a:ext>
            </a:extLst>
          </p:cNvPr>
          <p:cNvSpPr txBox="1">
            <a:spLocks/>
          </p:cNvSpPr>
          <p:nvPr/>
        </p:nvSpPr>
        <p:spPr>
          <a:xfrm>
            <a:off x="7767305" y="4440241"/>
            <a:ext cx="6009654" cy="57033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Continuity</a:t>
            </a:r>
            <a:endParaRPr lang="en-US" sz="1600" dirty="0"/>
          </a:p>
        </p:txBody>
      </p:sp>
      <p:sp>
        <p:nvSpPr>
          <p:cNvPr id="6" name="TextBox 5">
            <a:extLst>
              <a:ext uri="{FF2B5EF4-FFF2-40B4-BE49-F238E27FC236}">
                <a16:creationId xmlns:a16="http://schemas.microsoft.com/office/drawing/2014/main" id="{41AA3051-E14B-DD41-8833-25D772FBB76D}"/>
              </a:ext>
            </a:extLst>
          </p:cNvPr>
          <p:cNvSpPr txBox="1"/>
          <p:nvPr/>
        </p:nvSpPr>
        <p:spPr>
          <a:xfrm>
            <a:off x="5287108" y="6330703"/>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Rectangle 6">
            <a:extLst>
              <a:ext uri="{FF2B5EF4-FFF2-40B4-BE49-F238E27FC236}">
                <a16:creationId xmlns:a16="http://schemas.microsoft.com/office/drawing/2014/main" id="{4462C567-5B0E-F9C8-5D8E-4438C34FE17E}"/>
              </a:ext>
            </a:extLst>
          </p:cNvPr>
          <p:cNvSpPr/>
          <p:nvPr/>
        </p:nvSpPr>
        <p:spPr>
          <a:xfrm>
            <a:off x="1047639" y="5545568"/>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2">
            <a:extLst>
              <a:ext uri="{FF2B5EF4-FFF2-40B4-BE49-F238E27FC236}">
                <a16:creationId xmlns:a16="http://schemas.microsoft.com/office/drawing/2014/main" id="{DDF86800-4986-575A-4341-5BCCB41E214B}"/>
              </a:ext>
            </a:extLst>
          </p:cNvPr>
          <p:cNvSpPr txBox="1">
            <a:spLocks/>
          </p:cNvSpPr>
          <p:nvPr/>
        </p:nvSpPr>
        <p:spPr>
          <a:xfrm>
            <a:off x="1195741" y="5726376"/>
            <a:ext cx="6009654" cy="50348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Complementary</a:t>
            </a:r>
            <a:endParaRPr lang="en-US" sz="1600" dirty="0"/>
          </a:p>
        </p:txBody>
      </p:sp>
      <p:sp>
        <p:nvSpPr>
          <p:cNvPr id="9" name="Rectangle 8">
            <a:extLst>
              <a:ext uri="{FF2B5EF4-FFF2-40B4-BE49-F238E27FC236}">
                <a16:creationId xmlns:a16="http://schemas.microsoft.com/office/drawing/2014/main" id="{8C312D48-D4E7-E6BC-57A7-C79985FD18CD}"/>
              </a:ext>
            </a:extLst>
          </p:cNvPr>
          <p:cNvSpPr/>
          <p:nvPr/>
        </p:nvSpPr>
        <p:spPr>
          <a:xfrm>
            <a:off x="7619203" y="5545568"/>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12">
            <a:extLst>
              <a:ext uri="{FF2B5EF4-FFF2-40B4-BE49-F238E27FC236}">
                <a16:creationId xmlns:a16="http://schemas.microsoft.com/office/drawing/2014/main" id="{9864AC44-0843-09EE-004B-03496F1C7F38}"/>
              </a:ext>
            </a:extLst>
          </p:cNvPr>
          <p:cNvSpPr txBox="1">
            <a:spLocks/>
          </p:cNvSpPr>
          <p:nvPr/>
        </p:nvSpPr>
        <p:spPr>
          <a:xfrm>
            <a:off x="7767305" y="5726376"/>
            <a:ext cx="6009654" cy="50348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600" dirty="0"/>
              <a:t>Congruency</a:t>
            </a:r>
            <a:endParaRPr lang="en-US" sz="1600" dirty="0"/>
          </a:p>
        </p:txBody>
      </p:sp>
      <p:sp>
        <p:nvSpPr>
          <p:cNvPr id="11" name="Oval 10">
            <a:extLst>
              <a:ext uri="{FF2B5EF4-FFF2-40B4-BE49-F238E27FC236}">
                <a16:creationId xmlns:a16="http://schemas.microsoft.com/office/drawing/2014/main" id="{1C0757D0-BF90-16D6-C360-D6BBD384170A}"/>
              </a:ext>
            </a:extLst>
          </p:cNvPr>
          <p:cNvSpPr>
            <a:spLocks noChangeAspect="1"/>
          </p:cNvSpPr>
          <p:nvPr/>
        </p:nvSpPr>
        <p:spPr>
          <a:xfrm>
            <a:off x="1047638" y="4091240"/>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A</a:t>
            </a:r>
          </a:p>
        </p:txBody>
      </p:sp>
      <p:sp>
        <p:nvSpPr>
          <p:cNvPr id="12" name="Oval 11">
            <a:extLst>
              <a:ext uri="{FF2B5EF4-FFF2-40B4-BE49-F238E27FC236}">
                <a16:creationId xmlns:a16="http://schemas.microsoft.com/office/drawing/2014/main" id="{DAEFA778-5B56-293B-B321-B789F2C44524}"/>
              </a:ext>
            </a:extLst>
          </p:cNvPr>
          <p:cNvSpPr>
            <a:spLocks noChangeAspect="1"/>
          </p:cNvSpPr>
          <p:nvPr/>
        </p:nvSpPr>
        <p:spPr>
          <a:xfrm>
            <a:off x="7619203" y="4091240"/>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B</a:t>
            </a:r>
          </a:p>
        </p:txBody>
      </p:sp>
      <p:sp>
        <p:nvSpPr>
          <p:cNvPr id="14" name="Oval 13">
            <a:extLst>
              <a:ext uri="{FF2B5EF4-FFF2-40B4-BE49-F238E27FC236}">
                <a16:creationId xmlns:a16="http://schemas.microsoft.com/office/drawing/2014/main" id="{2D614A75-97D8-91FC-8B42-991BA80EF90A}"/>
              </a:ext>
            </a:extLst>
          </p:cNvPr>
          <p:cNvSpPr>
            <a:spLocks noChangeAspect="1"/>
          </p:cNvSpPr>
          <p:nvPr/>
        </p:nvSpPr>
        <p:spPr>
          <a:xfrm>
            <a:off x="1047638" y="5395871"/>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C</a:t>
            </a:r>
          </a:p>
        </p:txBody>
      </p:sp>
      <p:sp>
        <p:nvSpPr>
          <p:cNvPr id="15" name="Oval 14">
            <a:extLst>
              <a:ext uri="{FF2B5EF4-FFF2-40B4-BE49-F238E27FC236}">
                <a16:creationId xmlns:a16="http://schemas.microsoft.com/office/drawing/2014/main" id="{B1DA5F06-E091-E3C4-F182-4375780E9441}"/>
              </a:ext>
            </a:extLst>
          </p:cNvPr>
          <p:cNvSpPr>
            <a:spLocks noChangeAspect="1"/>
          </p:cNvSpPr>
          <p:nvPr/>
        </p:nvSpPr>
        <p:spPr>
          <a:xfrm>
            <a:off x="7619203" y="5395871"/>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D</a:t>
            </a:r>
          </a:p>
        </p:txBody>
      </p:sp>
      <p:sp>
        <p:nvSpPr>
          <p:cNvPr id="16" name="Text Placeholder 5">
            <a:extLst>
              <a:ext uri="{FF2B5EF4-FFF2-40B4-BE49-F238E27FC236}">
                <a16:creationId xmlns:a16="http://schemas.microsoft.com/office/drawing/2014/main" id="{0C0D530C-2316-4113-21A2-4D1467A7C4D8}"/>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Tree>
    <p:extLst>
      <p:ext uri="{BB962C8B-B14F-4D97-AF65-F5344CB8AC3E}">
        <p14:creationId xmlns:p14="http://schemas.microsoft.com/office/powerpoint/2010/main" val="228909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047638" y="1472474"/>
            <a:ext cx="13143131" cy="1076762"/>
          </a:xfrm>
        </p:spPr>
        <p:txBody>
          <a:bodyPr>
            <a:normAutofit/>
          </a:bodyPr>
          <a:lstStyle/>
          <a:p>
            <a:pPr marL="0" indent="0">
              <a:lnSpc>
                <a:spcPct val="150000"/>
              </a:lnSpc>
              <a:buNone/>
            </a:pPr>
            <a:r>
              <a:rPr lang="en-IN" sz="2000" b="1" dirty="0"/>
              <a:t>How can layout fit well in different screen sizes? What key components adhere to Responsive Design on different devices? Choose the right answer:</a:t>
            </a:r>
            <a:endParaRPr lang="en-US" sz="2000" b="1" dirty="0"/>
          </a:p>
        </p:txBody>
      </p:sp>
      <p:sp>
        <p:nvSpPr>
          <p:cNvPr id="2" name="TextBox 1">
            <a:extLst>
              <a:ext uri="{FF2B5EF4-FFF2-40B4-BE49-F238E27FC236}">
                <a16:creationId xmlns:a16="http://schemas.microsoft.com/office/drawing/2014/main" id="{B9F4F431-6F27-5144-C5BE-6129D88DD470}"/>
              </a:ext>
            </a:extLst>
          </p:cNvPr>
          <p:cNvSpPr txBox="1"/>
          <p:nvPr/>
        </p:nvSpPr>
        <p:spPr>
          <a:xfrm>
            <a:off x="2080591" y="1179443"/>
            <a:ext cx="0" cy="0"/>
          </a:xfrm>
          <a:prstGeom prst="rect">
            <a:avLst/>
          </a:prstGeom>
        </p:spPr>
        <p:txBody>
          <a:bodyPr vert="horz" wrap="none" lIns="91440" tIns="45720" rIns="91440" bIns="45720" rtlCol="0" anchor="ctr">
            <a:normAutofit fontScale="25000" lnSpcReduction="20000"/>
          </a:bodyPr>
          <a:lstStyle/>
          <a:p>
            <a:pPr algn="l"/>
            <a:endParaRPr lang="en-US" sz="1600" b="0" i="0">
              <a:latin typeface="Futura Next Book" panose="020B0502020204020303" pitchFamily="34" charset="77"/>
            </a:endParaRPr>
          </a:p>
        </p:txBody>
      </p:sp>
      <p:sp>
        <p:nvSpPr>
          <p:cNvPr id="3" name="Rectangle 2">
            <a:extLst>
              <a:ext uri="{FF2B5EF4-FFF2-40B4-BE49-F238E27FC236}">
                <a16:creationId xmlns:a16="http://schemas.microsoft.com/office/drawing/2014/main" id="{B60451DE-7AC5-2097-B4B6-A87B732CD537}"/>
              </a:ext>
            </a:extLst>
          </p:cNvPr>
          <p:cNvSpPr/>
          <p:nvPr/>
        </p:nvSpPr>
        <p:spPr>
          <a:xfrm>
            <a:off x="1047639" y="3151070"/>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12">
            <a:extLst>
              <a:ext uri="{FF2B5EF4-FFF2-40B4-BE49-F238E27FC236}">
                <a16:creationId xmlns:a16="http://schemas.microsoft.com/office/drawing/2014/main" id="{28D0E799-33B5-32B9-1458-7D7C859F6CDE}"/>
              </a:ext>
            </a:extLst>
          </p:cNvPr>
          <p:cNvSpPr txBox="1">
            <a:spLocks/>
          </p:cNvSpPr>
          <p:nvPr/>
        </p:nvSpPr>
        <p:spPr>
          <a:xfrm>
            <a:off x="1195741" y="3342804"/>
            <a:ext cx="6009654" cy="570330"/>
          </a:xfrm>
          <a:prstGeom prst="rect">
            <a:avLst/>
          </a:prstGeom>
        </p:spPr>
        <p:txBody>
          <a:bodyPr vert="horz" lIns="91440" tIns="45720" rIns="91440" bIns="45720" rtlCol="0" anchor="ctr">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t>SVG and vectors</a:t>
            </a:r>
          </a:p>
        </p:txBody>
      </p:sp>
      <p:sp>
        <p:nvSpPr>
          <p:cNvPr id="5" name="Rectangle 4">
            <a:extLst>
              <a:ext uri="{FF2B5EF4-FFF2-40B4-BE49-F238E27FC236}">
                <a16:creationId xmlns:a16="http://schemas.microsoft.com/office/drawing/2014/main" id="{AB31CD13-3E17-D280-3174-08B98FA27601}"/>
              </a:ext>
            </a:extLst>
          </p:cNvPr>
          <p:cNvSpPr/>
          <p:nvPr/>
        </p:nvSpPr>
        <p:spPr>
          <a:xfrm>
            <a:off x="7619203" y="3151070"/>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12">
            <a:extLst>
              <a:ext uri="{FF2B5EF4-FFF2-40B4-BE49-F238E27FC236}">
                <a16:creationId xmlns:a16="http://schemas.microsoft.com/office/drawing/2014/main" id="{D261451B-E4FF-AA24-4CBA-A60B0E151961}"/>
              </a:ext>
            </a:extLst>
          </p:cNvPr>
          <p:cNvSpPr txBox="1">
            <a:spLocks/>
          </p:cNvSpPr>
          <p:nvPr/>
        </p:nvSpPr>
        <p:spPr>
          <a:xfrm>
            <a:off x="7767305" y="3342804"/>
            <a:ext cx="6009654" cy="570330"/>
          </a:xfrm>
          <a:prstGeom prst="rect">
            <a:avLst/>
          </a:prstGeom>
        </p:spPr>
        <p:txBody>
          <a:bodyPr vert="horz" lIns="91440" tIns="45720" rIns="91440" bIns="45720" rtlCol="0" anchor="ctr">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dirty="0"/>
              <a:t>Breakpoints</a:t>
            </a:r>
          </a:p>
        </p:txBody>
      </p:sp>
      <p:sp>
        <p:nvSpPr>
          <p:cNvPr id="7" name="TextBox 6">
            <a:extLst>
              <a:ext uri="{FF2B5EF4-FFF2-40B4-BE49-F238E27FC236}">
                <a16:creationId xmlns:a16="http://schemas.microsoft.com/office/drawing/2014/main" id="{ABD4BF52-7767-AF6E-AEB1-58BE6A13A2CA}"/>
              </a:ext>
            </a:extLst>
          </p:cNvPr>
          <p:cNvSpPr txBox="1"/>
          <p:nvPr/>
        </p:nvSpPr>
        <p:spPr>
          <a:xfrm>
            <a:off x="5287108" y="522234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8" name="Rectangle 7">
            <a:extLst>
              <a:ext uri="{FF2B5EF4-FFF2-40B4-BE49-F238E27FC236}">
                <a16:creationId xmlns:a16="http://schemas.microsoft.com/office/drawing/2014/main" id="{9027B3CF-97FC-A5CC-1ECC-B3DAB7253446}"/>
              </a:ext>
            </a:extLst>
          </p:cNvPr>
          <p:cNvSpPr/>
          <p:nvPr/>
        </p:nvSpPr>
        <p:spPr>
          <a:xfrm>
            <a:off x="1047639" y="4437205"/>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2">
            <a:extLst>
              <a:ext uri="{FF2B5EF4-FFF2-40B4-BE49-F238E27FC236}">
                <a16:creationId xmlns:a16="http://schemas.microsoft.com/office/drawing/2014/main" id="{22B4E20C-09B0-E8E9-9E2A-85DCF5F7A617}"/>
              </a:ext>
            </a:extLst>
          </p:cNvPr>
          <p:cNvSpPr txBox="1">
            <a:spLocks/>
          </p:cNvSpPr>
          <p:nvPr/>
        </p:nvSpPr>
        <p:spPr>
          <a:xfrm>
            <a:off x="1195741" y="4662360"/>
            <a:ext cx="6009654" cy="503489"/>
          </a:xfrm>
          <a:prstGeom prst="rect">
            <a:avLst/>
          </a:prstGeom>
        </p:spPr>
        <p:txBody>
          <a:bodyPr vert="horz" lIns="91440" tIns="45720" rIns="91440" bIns="45720" rtlCol="0" anchor="ctr">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t>Nested elements</a:t>
            </a:r>
          </a:p>
        </p:txBody>
      </p:sp>
      <p:sp>
        <p:nvSpPr>
          <p:cNvPr id="10" name="Rectangle 9">
            <a:extLst>
              <a:ext uri="{FF2B5EF4-FFF2-40B4-BE49-F238E27FC236}">
                <a16:creationId xmlns:a16="http://schemas.microsoft.com/office/drawing/2014/main" id="{BD8B5A47-4278-F17C-7424-F0972A77CA00}"/>
              </a:ext>
            </a:extLst>
          </p:cNvPr>
          <p:cNvSpPr/>
          <p:nvPr/>
        </p:nvSpPr>
        <p:spPr>
          <a:xfrm>
            <a:off x="7619203" y="4437205"/>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2">
            <a:extLst>
              <a:ext uri="{FF2B5EF4-FFF2-40B4-BE49-F238E27FC236}">
                <a16:creationId xmlns:a16="http://schemas.microsoft.com/office/drawing/2014/main" id="{D46B3993-C534-316B-DCDB-364699C64C75}"/>
              </a:ext>
            </a:extLst>
          </p:cNvPr>
          <p:cNvSpPr txBox="1">
            <a:spLocks/>
          </p:cNvSpPr>
          <p:nvPr/>
        </p:nvSpPr>
        <p:spPr>
          <a:xfrm>
            <a:off x="7767305" y="4662360"/>
            <a:ext cx="6009654" cy="503489"/>
          </a:xfrm>
          <a:prstGeom prst="rect">
            <a:avLst/>
          </a:prstGeom>
        </p:spPr>
        <p:txBody>
          <a:bodyPr vert="horz" lIns="91440" tIns="45720" rIns="91440" bIns="45720" rtlCol="0" anchor="ctr">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t>Static units</a:t>
            </a:r>
          </a:p>
        </p:txBody>
      </p:sp>
      <p:sp>
        <p:nvSpPr>
          <p:cNvPr id="12" name="Oval 11">
            <a:extLst>
              <a:ext uri="{FF2B5EF4-FFF2-40B4-BE49-F238E27FC236}">
                <a16:creationId xmlns:a16="http://schemas.microsoft.com/office/drawing/2014/main" id="{196365E8-107F-57A0-C727-5795E086CD4B}"/>
              </a:ext>
            </a:extLst>
          </p:cNvPr>
          <p:cNvSpPr>
            <a:spLocks noChangeAspect="1"/>
          </p:cNvSpPr>
          <p:nvPr/>
        </p:nvSpPr>
        <p:spPr>
          <a:xfrm>
            <a:off x="1047638" y="2982877"/>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A</a:t>
            </a:r>
          </a:p>
        </p:txBody>
      </p:sp>
      <p:sp>
        <p:nvSpPr>
          <p:cNvPr id="14" name="Oval 13">
            <a:extLst>
              <a:ext uri="{FF2B5EF4-FFF2-40B4-BE49-F238E27FC236}">
                <a16:creationId xmlns:a16="http://schemas.microsoft.com/office/drawing/2014/main" id="{6401F145-63EB-2718-493B-BB02F646E80B}"/>
              </a:ext>
            </a:extLst>
          </p:cNvPr>
          <p:cNvSpPr>
            <a:spLocks noChangeAspect="1"/>
          </p:cNvSpPr>
          <p:nvPr/>
        </p:nvSpPr>
        <p:spPr>
          <a:xfrm>
            <a:off x="7619203" y="2982877"/>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B</a:t>
            </a:r>
          </a:p>
        </p:txBody>
      </p:sp>
      <p:sp>
        <p:nvSpPr>
          <p:cNvPr id="15" name="Oval 14">
            <a:extLst>
              <a:ext uri="{FF2B5EF4-FFF2-40B4-BE49-F238E27FC236}">
                <a16:creationId xmlns:a16="http://schemas.microsoft.com/office/drawing/2014/main" id="{6E53753C-413B-48F8-EF44-6B144F01AFFF}"/>
              </a:ext>
            </a:extLst>
          </p:cNvPr>
          <p:cNvSpPr>
            <a:spLocks noChangeAspect="1"/>
          </p:cNvSpPr>
          <p:nvPr/>
        </p:nvSpPr>
        <p:spPr>
          <a:xfrm>
            <a:off x="1047638" y="4287508"/>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C</a:t>
            </a:r>
          </a:p>
        </p:txBody>
      </p:sp>
      <p:sp>
        <p:nvSpPr>
          <p:cNvPr id="16" name="Oval 15">
            <a:extLst>
              <a:ext uri="{FF2B5EF4-FFF2-40B4-BE49-F238E27FC236}">
                <a16:creationId xmlns:a16="http://schemas.microsoft.com/office/drawing/2014/main" id="{A3BD0A6D-AE1E-D85B-692F-745994EB758A}"/>
              </a:ext>
            </a:extLst>
          </p:cNvPr>
          <p:cNvSpPr>
            <a:spLocks noChangeAspect="1"/>
          </p:cNvSpPr>
          <p:nvPr/>
        </p:nvSpPr>
        <p:spPr>
          <a:xfrm>
            <a:off x="7619203" y="4287508"/>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D</a:t>
            </a:r>
          </a:p>
        </p:txBody>
      </p:sp>
      <p:sp>
        <p:nvSpPr>
          <p:cNvPr id="17" name="TextBox 16">
            <a:extLst>
              <a:ext uri="{FF2B5EF4-FFF2-40B4-BE49-F238E27FC236}">
                <a16:creationId xmlns:a16="http://schemas.microsoft.com/office/drawing/2014/main" id="{33595CDE-0D02-51B9-73FA-4DB2F7850C84}"/>
              </a:ext>
            </a:extLst>
          </p:cNvPr>
          <p:cNvSpPr txBox="1"/>
          <p:nvPr/>
        </p:nvSpPr>
        <p:spPr>
          <a:xfrm>
            <a:off x="5287108" y="650847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8" name="Rectangle 17">
            <a:extLst>
              <a:ext uri="{FF2B5EF4-FFF2-40B4-BE49-F238E27FC236}">
                <a16:creationId xmlns:a16="http://schemas.microsoft.com/office/drawing/2014/main" id="{CB78B635-CCE4-20F9-6878-C474E76D372C}"/>
              </a:ext>
            </a:extLst>
          </p:cNvPr>
          <p:cNvSpPr/>
          <p:nvPr/>
        </p:nvSpPr>
        <p:spPr>
          <a:xfrm>
            <a:off x="1047639" y="5723340"/>
            <a:ext cx="6305858" cy="953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2">
            <a:extLst>
              <a:ext uri="{FF2B5EF4-FFF2-40B4-BE49-F238E27FC236}">
                <a16:creationId xmlns:a16="http://schemas.microsoft.com/office/drawing/2014/main" id="{19E99C2F-4331-4927-EFAB-6AECAAD8F6B3}"/>
              </a:ext>
            </a:extLst>
          </p:cNvPr>
          <p:cNvSpPr txBox="1">
            <a:spLocks/>
          </p:cNvSpPr>
          <p:nvPr/>
        </p:nvSpPr>
        <p:spPr>
          <a:xfrm>
            <a:off x="1195741" y="5948495"/>
            <a:ext cx="6009654" cy="503489"/>
          </a:xfrm>
          <a:prstGeom prst="rect">
            <a:avLst/>
          </a:prstGeom>
        </p:spPr>
        <p:txBody>
          <a:bodyPr vert="horz" lIns="91440" tIns="45720" rIns="91440" bIns="45720" rtlCol="0" anchor="ctr">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t>All of the above</a:t>
            </a:r>
          </a:p>
        </p:txBody>
      </p:sp>
      <p:sp>
        <p:nvSpPr>
          <p:cNvPr id="20" name="Oval 19">
            <a:extLst>
              <a:ext uri="{FF2B5EF4-FFF2-40B4-BE49-F238E27FC236}">
                <a16:creationId xmlns:a16="http://schemas.microsoft.com/office/drawing/2014/main" id="{A1EE8ABA-CA97-8BD1-AB81-16FAC8909F06}"/>
              </a:ext>
            </a:extLst>
          </p:cNvPr>
          <p:cNvSpPr>
            <a:spLocks noChangeAspect="1"/>
          </p:cNvSpPr>
          <p:nvPr/>
        </p:nvSpPr>
        <p:spPr>
          <a:xfrm>
            <a:off x="1047638" y="5573643"/>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latin typeface="FUTURANEXT-MEDIUM" panose="020B0602020204020303" pitchFamily="34" charset="77"/>
              </a:rPr>
              <a:t>E</a:t>
            </a:r>
          </a:p>
        </p:txBody>
      </p:sp>
      <p:sp>
        <p:nvSpPr>
          <p:cNvPr id="21" name="Text Placeholder 5">
            <a:extLst>
              <a:ext uri="{FF2B5EF4-FFF2-40B4-BE49-F238E27FC236}">
                <a16:creationId xmlns:a16="http://schemas.microsoft.com/office/drawing/2014/main" id="{0F36D644-5E49-82A1-37A3-0280DA1E1209}"/>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Tree>
    <p:extLst>
      <p:ext uri="{BB962C8B-B14F-4D97-AF65-F5344CB8AC3E}">
        <p14:creationId xmlns:p14="http://schemas.microsoft.com/office/powerpoint/2010/main" val="913843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7D177A-5D49-99D7-6FB9-8B0F08C982A3}"/>
              </a:ext>
            </a:extLst>
          </p:cNvPr>
          <p:cNvSpPr/>
          <p:nvPr/>
        </p:nvSpPr>
        <p:spPr>
          <a:xfrm>
            <a:off x="1047638" y="2026476"/>
            <a:ext cx="12046060" cy="12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fontScale="90000"/>
          </a:bodyPr>
          <a:lstStyle/>
          <a:p>
            <a:r>
              <a:rPr lang="en-US" dirty="0"/>
              <a:t>Rapid fire round </a:t>
            </a:r>
            <a:br>
              <a:rPr lang="en-US" dirty="0"/>
            </a:br>
            <a:endParaRPr lang="en-US" dirty="0"/>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047638" y="2201976"/>
            <a:ext cx="6093825" cy="238658"/>
          </a:xfrm>
        </p:spPr>
        <p:txBody>
          <a:bodyPr>
            <a:noAutofit/>
          </a:bodyPr>
          <a:lstStyle/>
          <a:p>
            <a:pPr marL="0" indent="0">
              <a:buNone/>
            </a:pPr>
            <a:r>
              <a:rPr lang="en-IN" sz="1600" b="1" dirty="0"/>
              <a:t>It adjusts its content and width according to the device</a:t>
            </a:r>
            <a:endParaRPr lang="en-US" sz="1500" dirty="0"/>
          </a:p>
        </p:txBody>
      </p:sp>
      <p:sp>
        <p:nvSpPr>
          <p:cNvPr id="3" name="Content Placeholder 12">
            <a:extLst>
              <a:ext uri="{FF2B5EF4-FFF2-40B4-BE49-F238E27FC236}">
                <a16:creationId xmlns:a16="http://schemas.microsoft.com/office/drawing/2014/main" id="{D0525ACC-BEF4-D73C-BCEE-52E994ECD817}"/>
              </a:ext>
            </a:extLst>
          </p:cNvPr>
          <p:cNvSpPr txBox="1">
            <a:spLocks/>
          </p:cNvSpPr>
          <p:nvPr/>
        </p:nvSpPr>
        <p:spPr>
          <a:xfrm>
            <a:off x="1047639" y="2637416"/>
            <a:ext cx="5441651" cy="31137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solidFill>
                  <a:schemeClr val="tx1">
                    <a:lumMod val="50000"/>
                    <a:lumOff val="50000"/>
                  </a:schemeClr>
                </a:solidFill>
              </a:rPr>
              <a:t>Responsive/Adaptive</a:t>
            </a:r>
            <a:endParaRPr lang="en-US" sz="1500" dirty="0">
              <a:solidFill>
                <a:schemeClr val="tx1">
                  <a:lumMod val="50000"/>
                  <a:lumOff val="50000"/>
                </a:schemeClr>
              </a:solidFill>
            </a:endParaRPr>
          </a:p>
        </p:txBody>
      </p:sp>
      <p:sp>
        <p:nvSpPr>
          <p:cNvPr id="4" name="Rectangle 3">
            <a:extLst>
              <a:ext uri="{FF2B5EF4-FFF2-40B4-BE49-F238E27FC236}">
                <a16:creationId xmlns:a16="http://schemas.microsoft.com/office/drawing/2014/main" id="{66FF8B43-409E-9B53-B38F-F7F26CFF58CD}"/>
              </a:ext>
            </a:extLst>
          </p:cNvPr>
          <p:cNvSpPr/>
          <p:nvPr/>
        </p:nvSpPr>
        <p:spPr>
          <a:xfrm>
            <a:off x="1047639" y="3503183"/>
            <a:ext cx="12046060" cy="12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2">
            <a:extLst>
              <a:ext uri="{FF2B5EF4-FFF2-40B4-BE49-F238E27FC236}">
                <a16:creationId xmlns:a16="http://schemas.microsoft.com/office/drawing/2014/main" id="{7B4BA7F9-4F21-E704-1369-F468947FE3D1}"/>
              </a:ext>
            </a:extLst>
          </p:cNvPr>
          <p:cNvSpPr txBox="1">
            <a:spLocks/>
          </p:cNvSpPr>
          <p:nvPr/>
        </p:nvSpPr>
        <p:spPr>
          <a:xfrm>
            <a:off x="1047638" y="3749381"/>
            <a:ext cx="9559402" cy="295657"/>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b="1" dirty="0"/>
              <a:t>According to the device, it loads the content of the already-designed web page</a:t>
            </a:r>
            <a:endParaRPr lang="en-US" sz="1500" b="1" dirty="0"/>
          </a:p>
        </p:txBody>
      </p:sp>
      <p:sp>
        <p:nvSpPr>
          <p:cNvPr id="6" name="Content Placeholder 12">
            <a:extLst>
              <a:ext uri="{FF2B5EF4-FFF2-40B4-BE49-F238E27FC236}">
                <a16:creationId xmlns:a16="http://schemas.microsoft.com/office/drawing/2014/main" id="{78C752FD-840B-3A18-9F60-88E1BB18B3FA}"/>
              </a:ext>
            </a:extLst>
          </p:cNvPr>
          <p:cNvSpPr txBox="1">
            <a:spLocks/>
          </p:cNvSpPr>
          <p:nvPr/>
        </p:nvSpPr>
        <p:spPr>
          <a:xfrm>
            <a:off x="1047639" y="4184822"/>
            <a:ext cx="5441651" cy="31137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solidFill>
                  <a:schemeClr val="tx1">
                    <a:lumMod val="50000"/>
                    <a:lumOff val="50000"/>
                  </a:schemeClr>
                </a:solidFill>
              </a:rPr>
              <a:t>Responsive/Adaptive</a:t>
            </a:r>
            <a:endParaRPr lang="en-US" sz="1500" dirty="0">
              <a:solidFill>
                <a:schemeClr val="tx1">
                  <a:lumMod val="50000"/>
                  <a:lumOff val="50000"/>
                </a:schemeClr>
              </a:solidFill>
            </a:endParaRPr>
          </a:p>
        </p:txBody>
      </p:sp>
      <p:sp>
        <p:nvSpPr>
          <p:cNvPr id="7" name="Rectangle 6">
            <a:extLst>
              <a:ext uri="{FF2B5EF4-FFF2-40B4-BE49-F238E27FC236}">
                <a16:creationId xmlns:a16="http://schemas.microsoft.com/office/drawing/2014/main" id="{B3CAB967-E974-CE9B-1518-D5510B49543A}"/>
              </a:ext>
            </a:extLst>
          </p:cNvPr>
          <p:cNvSpPr/>
          <p:nvPr/>
        </p:nvSpPr>
        <p:spPr>
          <a:xfrm>
            <a:off x="1047638" y="5040211"/>
            <a:ext cx="12046061" cy="12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2">
            <a:extLst>
              <a:ext uri="{FF2B5EF4-FFF2-40B4-BE49-F238E27FC236}">
                <a16:creationId xmlns:a16="http://schemas.microsoft.com/office/drawing/2014/main" id="{11D5D771-BE30-FEEB-A505-0CC7AA441B06}"/>
              </a:ext>
            </a:extLst>
          </p:cNvPr>
          <p:cNvSpPr txBox="1">
            <a:spLocks/>
          </p:cNvSpPr>
          <p:nvPr/>
        </p:nvSpPr>
        <p:spPr>
          <a:xfrm>
            <a:off x="1047638" y="5317014"/>
            <a:ext cx="11906362" cy="31137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b="1" dirty="0"/>
              <a:t>Design snaps into place since the website is serving something different, basis the device or browser used to view it</a:t>
            </a:r>
            <a:endParaRPr lang="en-US" sz="1500" b="1" dirty="0"/>
          </a:p>
        </p:txBody>
      </p:sp>
      <p:sp>
        <p:nvSpPr>
          <p:cNvPr id="9" name="Content Placeholder 12">
            <a:extLst>
              <a:ext uri="{FF2B5EF4-FFF2-40B4-BE49-F238E27FC236}">
                <a16:creationId xmlns:a16="http://schemas.microsoft.com/office/drawing/2014/main" id="{6DFA696C-7358-FB0D-3CCE-3A017170C155}"/>
              </a:ext>
            </a:extLst>
          </p:cNvPr>
          <p:cNvSpPr txBox="1">
            <a:spLocks/>
          </p:cNvSpPr>
          <p:nvPr/>
        </p:nvSpPr>
        <p:spPr>
          <a:xfrm>
            <a:off x="1047639" y="5752455"/>
            <a:ext cx="5441651" cy="31137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solidFill>
                  <a:schemeClr val="tx1">
                    <a:lumMod val="50000"/>
                    <a:lumOff val="50000"/>
                  </a:schemeClr>
                </a:solidFill>
              </a:rPr>
              <a:t>Responsive/Adaptive</a:t>
            </a:r>
            <a:endParaRPr lang="en-US" sz="1500" dirty="0">
              <a:solidFill>
                <a:schemeClr val="tx1">
                  <a:lumMod val="50000"/>
                  <a:lumOff val="50000"/>
                </a:schemeClr>
              </a:solidFill>
            </a:endParaRPr>
          </a:p>
        </p:txBody>
      </p:sp>
      <p:sp>
        <p:nvSpPr>
          <p:cNvPr id="10" name="Rectangle 9">
            <a:extLst>
              <a:ext uri="{FF2B5EF4-FFF2-40B4-BE49-F238E27FC236}">
                <a16:creationId xmlns:a16="http://schemas.microsoft.com/office/drawing/2014/main" id="{93A91D4F-CB45-AC6B-0796-15DCE8FFE791}"/>
              </a:ext>
            </a:extLst>
          </p:cNvPr>
          <p:cNvSpPr/>
          <p:nvPr/>
        </p:nvSpPr>
        <p:spPr>
          <a:xfrm>
            <a:off x="1047639" y="6534671"/>
            <a:ext cx="12046060" cy="12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2">
            <a:extLst>
              <a:ext uri="{FF2B5EF4-FFF2-40B4-BE49-F238E27FC236}">
                <a16:creationId xmlns:a16="http://schemas.microsoft.com/office/drawing/2014/main" id="{5E60585D-3FD3-D19D-D857-2AEB77D2001C}"/>
              </a:ext>
            </a:extLst>
          </p:cNvPr>
          <p:cNvSpPr txBox="1">
            <a:spLocks/>
          </p:cNvSpPr>
          <p:nvPr/>
        </p:nvSpPr>
        <p:spPr>
          <a:xfrm>
            <a:off x="1047638" y="6868473"/>
            <a:ext cx="8871061" cy="31137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GB" sz="1600" b="1" dirty="0"/>
              <a:t>Design works well for larger sites that are being built from scratch</a:t>
            </a:r>
            <a:endParaRPr lang="en-US" sz="1500" b="1" dirty="0"/>
          </a:p>
        </p:txBody>
      </p:sp>
      <p:sp>
        <p:nvSpPr>
          <p:cNvPr id="14" name="Content Placeholder 12">
            <a:extLst>
              <a:ext uri="{FF2B5EF4-FFF2-40B4-BE49-F238E27FC236}">
                <a16:creationId xmlns:a16="http://schemas.microsoft.com/office/drawing/2014/main" id="{9596A4FA-10A2-5753-51CD-BD59D2BC1100}"/>
              </a:ext>
            </a:extLst>
          </p:cNvPr>
          <p:cNvSpPr txBox="1">
            <a:spLocks/>
          </p:cNvSpPr>
          <p:nvPr/>
        </p:nvSpPr>
        <p:spPr>
          <a:xfrm>
            <a:off x="1047639" y="7303914"/>
            <a:ext cx="5441651" cy="31137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sz="1600" dirty="0">
                <a:solidFill>
                  <a:schemeClr val="tx1">
                    <a:lumMod val="50000"/>
                    <a:lumOff val="50000"/>
                  </a:schemeClr>
                </a:solidFill>
              </a:rPr>
              <a:t>Responsive/Adaptive</a:t>
            </a:r>
            <a:endParaRPr lang="en-US" sz="1500" dirty="0">
              <a:solidFill>
                <a:schemeClr val="tx1">
                  <a:lumMod val="50000"/>
                  <a:lumOff val="50000"/>
                </a:schemeClr>
              </a:solidFill>
            </a:endParaRPr>
          </a:p>
        </p:txBody>
      </p:sp>
      <p:sp>
        <p:nvSpPr>
          <p:cNvPr id="15" name="Oval 14">
            <a:extLst>
              <a:ext uri="{FF2B5EF4-FFF2-40B4-BE49-F238E27FC236}">
                <a16:creationId xmlns:a16="http://schemas.microsoft.com/office/drawing/2014/main" id="{028564B7-FDDC-D368-B6BE-6A43FA9D3F7B}"/>
              </a:ext>
            </a:extLst>
          </p:cNvPr>
          <p:cNvSpPr>
            <a:spLocks noChangeAspect="1"/>
          </p:cNvSpPr>
          <p:nvPr/>
        </p:nvSpPr>
        <p:spPr>
          <a:xfrm>
            <a:off x="1047638" y="1799196"/>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FUTURANEXT-MEDIUM" panose="020B0602020204020303" pitchFamily="34" charset="77"/>
              </a:rPr>
              <a:t>1</a:t>
            </a:r>
          </a:p>
        </p:txBody>
      </p:sp>
      <p:sp>
        <p:nvSpPr>
          <p:cNvPr id="16" name="Oval 15">
            <a:extLst>
              <a:ext uri="{FF2B5EF4-FFF2-40B4-BE49-F238E27FC236}">
                <a16:creationId xmlns:a16="http://schemas.microsoft.com/office/drawing/2014/main" id="{955887D3-FEAD-C2EE-48E3-4E5656E4E3AA}"/>
              </a:ext>
            </a:extLst>
          </p:cNvPr>
          <p:cNvSpPr>
            <a:spLocks noChangeAspect="1"/>
          </p:cNvSpPr>
          <p:nvPr/>
        </p:nvSpPr>
        <p:spPr>
          <a:xfrm>
            <a:off x="1047638" y="3355832"/>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FUTURANEXT-MEDIUM" panose="020B0602020204020303" pitchFamily="34" charset="77"/>
              </a:rPr>
              <a:t>2</a:t>
            </a:r>
          </a:p>
        </p:txBody>
      </p:sp>
      <p:sp>
        <p:nvSpPr>
          <p:cNvPr id="17" name="Oval 16">
            <a:extLst>
              <a:ext uri="{FF2B5EF4-FFF2-40B4-BE49-F238E27FC236}">
                <a16:creationId xmlns:a16="http://schemas.microsoft.com/office/drawing/2014/main" id="{9BFEDDD1-B08F-88DC-6F8F-FBE50810F99F}"/>
              </a:ext>
            </a:extLst>
          </p:cNvPr>
          <p:cNvSpPr>
            <a:spLocks noChangeAspect="1"/>
          </p:cNvSpPr>
          <p:nvPr/>
        </p:nvSpPr>
        <p:spPr>
          <a:xfrm>
            <a:off x="1047638" y="4935660"/>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FUTURANEXT-MEDIUM" panose="020B0602020204020303" pitchFamily="34" charset="77"/>
              </a:rPr>
              <a:t>3</a:t>
            </a:r>
          </a:p>
        </p:txBody>
      </p:sp>
      <p:sp>
        <p:nvSpPr>
          <p:cNvPr id="18" name="Oval 17">
            <a:extLst>
              <a:ext uri="{FF2B5EF4-FFF2-40B4-BE49-F238E27FC236}">
                <a16:creationId xmlns:a16="http://schemas.microsoft.com/office/drawing/2014/main" id="{CB91C5A5-9E43-ABD3-EDB4-51F49C30E948}"/>
              </a:ext>
            </a:extLst>
          </p:cNvPr>
          <p:cNvSpPr>
            <a:spLocks noChangeAspect="1"/>
          </p:cNvSpPr>
          <p:nvPr/>
        </p:nvSpPr>
        <p:spPr>
          <a:xfrm>
            <a:off x="1047638" y="6413684"/>
            <a:ext cx="288000" cy="287998"/>
          </a:xfrm>
          <a:prstGeom prst="ellipse">
            <a:avLst/>
          </a:prstGeom>
          <a:solidFill>
            <a:srgbClr val="FF7B17"/>
          </a:solidFill>
          <a:ln w="50800">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FUTURANEXT-MEDIUM" panose="020B0602020204020303" pitchFamily="34" charset="77"/>
              </a:rPr>
              <a:t>4</a:t>
            </a:r>
          </a:p>
        </p:txBody>
      </p:sp>
      <p:sp>
        <p:nvSpPr>
          <p:cNvPr id="19" name="Text Placeholder 5">
            <a:extLst>
              <a:ext uri="{FF2B5EF4-FFF2-40B4-BE49-F238E27FC236}">
                <a16:creationId xmlns:a16="http://schemas.microsoft.com/office/drawing/2014/main" id="{492F0892-5BD9-4F1A-B8CD-872A2280E9C1}"/>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t>Designing for multiple devices</a:t>
            </a:r>
          </a:p>
        </p:txBody>
      </p:sp>
    </p:spTree>
    <p:extLst>
      <p:ext uri="{BB962C8B-B14F-4D97-AF65-F5344CB8AC3E}">
        <p14:creationId xmlns:p14="http://schemas.microsoft.com/office/powerpoint/2010/main" val="250603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171A62-74F3-2811-2DF8-9D927E957D59}"/>
              </a:ext>
            </a:extLst>
          </p:cNvPr>
          <p:cNvSpPr>
            <a:spLocks noGrp="1"/>
          </p:cNvSpPr>
          <p:nvPr>
            <p:ph type="title"/>
          </p:nvPr>
        </p:nvSpPr>
        <p:spPr/>
        <p:txBody>
          <a:bodyPr/>
          <a:lstStyle/>
          <a:p>
            <a:r>
              <a:rPr lang="en-US" dirty="0"/>
              <a:t>Resources</a:t>
            </a:r>
          </a:p>
        </p:txBody>
      </p:sp>
      <p:sp>
        <p:nvSpPr>
          <p:cNvPr id="6" name="Content Placeholder 5">
            <a:extLst>
              <a:ext uri="{FF2B5EF4-FFF2-40B4-BE49-F238E27FC236}">
                <a16:creationId xmlns:a16="http://schemas.microsoft.com/office/drawing/2014/main" id="{F7DEDA60-2551-E98A-B39B-1BBB688D0065}"/>
              </a:ext>
            </a:extLst>
          </p:cNvPr>
          <p:cNvSpPr>
            <a:spLocks noGrp="1"/>
          </p:cNvSpPr>
          <p:nvPr>
            <p:ph idx="1"/>
          </p:nvPr>
        </p:nvSpPr>
        <p:spPr/>
        <p:txBody>
          <a:bodyPr/>
          <a:lstStyle/>
          <a:p>
            <a:r>
              <a:rPr lang="en-US" dirty="0">
                <a:hlinkClick r:id="rId2"/>
              </a:rPr>
              <a:t>https://xd.adobe.com/ideas/process/ui-design/adaptive-design-vs-responsive-design/</a:t>
            </a:r>
            <a:endParaRPr lang="en-US" dirty="0"/>
          </a:p>
          <a:p>
            <a:r>
              <a:rPr lang="en-US" dirty="0">
                <a:hlinkClick r:id="rId3"/>
              </a:rPr>
              <a:t>https://learning.oreilly.com/library/view/designing-multi-device-experiences/9781449340391/ch02.html</a:t>
            </a:r>
            <a:endParaRPr lang="en-US" dirty="0"/>
          </a:p>
          <a:p>
            <a:endParaRPr lang="en-US" dirty="0"/>
          </a:p>
        </p:txBody>
      </p:sp>
      <p:sp>
        <p:nvSpPr>
          <p:cNvPr id="7" name="Text Placeholder 6">
            <a:extLst>
              <a:ext uri="{FF2B5EF4-FFF2-40B4-BE49-F238E27FC236}">
                <a16:creationId xmlns:a16="http://schemas.microsoft.com/office/drawing/2014/main" id="{2D8712BB-FD6F-717F-1DD0-58394FF60896}"/>
              </a:ext>
            </a:extLst>
          </p:cNvPr>
          <p:cNvSpPr>
            <a:spLocks noGrp="1"/>
          </p:cNvSpPr>
          <p:nvPr>
            <p:ph type="body" sz="quarter" idx="13"/>
          </p:nvPr>
        </p:nvSpPr>
        <p:spPr/>
        <p:txBody>
          <a:bodyPr/>
          <a:lstStyle/>
          <a:p>
            <a:r>
              <a:rPr lang="en-US" dirty="0"/>
              <a:t>Designing for multiple devices</a:t>
            </a:r>
          </a:p>
        </p:txBody>
      </p:sp>
    </p:spTree>
    <p:extLst>
      <p:ext uri="{BB962C8B-B14F-4D97-AF65-F5344CB8AC3E}">
        <p14:creationId xmlns:p14="http://schemas.microsoft.com/office/powerpoint/2010/main" val="961907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25</a:t>
            </a:fld>
            <a:endParaRPr lang="en-US" dirty="0"/>
          </a:p>
        </p:txBody>
      </p:sp>
    </p:spTree>
    <p:extLst>
      <p:ext uri="{BB962C8B-B14F-4D97-AF65-F5344CB8AC3E}">
        <p14:creationId xmlns:p14="http://schemas.microsoft.com/office/powerpoint/2010/main" val="658483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8" name="TextBox 7">
            <a:extLst>
              <a:ext uri="{FF2B5EF4-FFF2-40B4-BE49-F238E27FC236}">
                <a16:creationId xmlns:a16="http://schemas.microsoft.com/office/drawing/2014/main" id="{505C06BA-3C7D-F4CF-5DC4-79CC2E57A6C9}"/>
              </a:ext>
            </a:extLst>
          </p:cNvPr>
          <p:cNvSpPr txBox="1"/>
          <p:nvPr/>
        </p:nvSpPr>
        <p:spPr>
          <a:xfrm>
            <a:off x="1370664" y="2633832"/>
            <a:ext cx="4373566" cy="2565693"/>
          </a:xfrm>
          <a:prstGeom prst="rect">
            <a:avLst/>
          </a:prstGeom>
          <a:noFill/>
        </p:spPr>
        <p:txBody>
          <a:bodyPr wrap="square" lIns="0" tIns="0" rIns="0" b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dirty="0">
                <a:ln>
                  <a:noFill/>
                </a:ln>
                <a:effectLst/>
                <a:uLnTx/>
                <a:uFillTx/>
                <a:latin typeface="FUTURANEXT-MEDIUM" panose="020B0602020204020303" pitchFamily="34" charset="77"/>
                <a:ea typeface="+mn-ea"/>
                <a:cs typeface="+mn-cs"/>
              </a:rPr>
              <a:t>At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dirty="0">
                <a:ln>
                  <a:noFill/>
                </a:ln>
                <a:effectLst/>
                <a:uLnTx/>
                <a:uFillTx/>
                <a:latin typeface="FUTURANEXT-MEDIUM" panose="020B0602020204020303" pitchFamily="34" charset="77"/>
                <a:ea typeface="+mn-ea"/>
                <a:cs typeface="+mn-cs"/>
              </a:rPr>
              <a:t>end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dirty="0">
                <a:ln>
                  <a:noFill/>
                </a:ln>
                <a:effectLst/>
                <a:uLnTx/>
                <a:uFillTx/>
                <a:latin typeface="FUTURANEXT-MEDIUM" panose="020B0602020204020303" pitchFamily="34" charset="77"/>
                <a:ea typeface="+mn-ea"/>
                <a:cs typeface="+mn-cs"/>
              </a:rPr>
              <a:t>this </a:t>
            </a:r>
            <a:r>
              <a:rPr lang="en-US" sz="5400" spc="-100" dirty="0">
                <a:latin typeface="FUTURANEXT-MEDIUM" panose="020B0602020204020303" pitchFamily="34" charset="77"/>
              </a:rPr>
              <a:t>session</a:t>
            </a:r>
            <a:r>
              <a:rPr kumimoji="0" lang="en-US" sz="5400" b="0" i="0" u="none" strike="noStrike" kern="1200" cap="none" spc="-100" normalizeH="0" baseline="0" noProof="0" dirty="0">
                <a:ln>
                  <a:noFill/>
                </a:ln>
                <a:effectLst/>
                <a:uLnTx/>
                <a:uFillTx/>
                <a:latin typeface="FUTURANEXT-MEDIUM" panose="020B0602020204020303" pitchFamily="34" charset="77"/>
                <a:ea typeface="+mn-ea"/>
                <a:cs typeface="+mn-cs"/>
              </a:rPr>
              <a:t>:</a:t>
            </a:r>
          </a:p>
        </p:txBody>
      </p:sp>
      <p:sp>
        <p:nvSpPr>
          <p:cNvPr id="9" name="Text Placeholder 4">
            <a:extLst>
              <a:ext uri="{FF2B5EF4-FFF2-40B4-BE49-F238E27FC236}">
                <a16:creationId xmlns:a16="http://schemas.microsoft.com/office/drawing/2014/main" id="{3E4F577E-B4DE-9AAE-D0F0-2AE9AD375AEF}"/>
              </a:ext>
            </a:extLst>
          </p:cNvPr>
          <p:cNvSpPr txBox="1">
            <a:spLocks/>
          </p:cNvSpPr>
          <p:nvPr/>
        </p:nvSpPr>
        <p:spPr>
          <a:xfrm>
            <a:off x="8246540" y="1544057"/>
            <a:ext cx="5621209" cy="5482799"/>
          </a:xfrm>
          <a:prstGeom prst="rect">
            <a:avLst/>
          </a:prstGeom>
        </p:spPr>
        <p:txBody>
          <a:bodyPr vert="horz" lIns="0" tIns="0" rIns="0" bIns="0" numCol="1" spcCol="384048" rtlCol="0" anchor="ctr">
            <a:noAutofit/>
          </a:bodyPr>
          <a:lstStyle>
            <a:defPPr>
              <a:defRPr lang="en-US"/>
            </a:defPPr>
            <a:lvl1pPr indent="0">
              <a:lnSpc>
                <a:spcPct val="150000"/>
              </a:lnSpc>
              <a:spcBef>
                <a:spcPts val="0"/>
              </a:spcBef>
              <a:buClr>
                <a:schemeClr val="accent2"/>
              </a:buClr>
              <a:buFontTx/>
              <a:buNone/>
              <a:defRPr sz="1100">
                <a:latin typeface="Futura Next Book" panose="020B0502020204020303" pitchFamily="34" charset="77"/>
              </a:defRPr>
            </a:lvl1pPr>
            <a:lvl2pPr marL="171450" indent="-165100">
              <a:lnSpc>
                <a:spcPts val="2200"/>
              </a:lnSpc>
              <a:spcBef>
                <a:spcPts val="0"/>
              </a:spcBef>
              <a:buFont typeface="Arial" panose="020B0604020202020204" pitchFamily="34" charset="0"/>
              <a:buChar char="•"/>
              <a:tabLst/>
              <a:defRPr sz="1400"/>
            </a:lvl2pPr>
            <a:lvl3pPr marL="342900" indent="-171450">
              <a:lnSpc>
                <a:spcPts val="2200"/>
              </a:lnSpc>
              <a:spcBef>
                <a:spcPts val="0"/>
              </a:spcBef>
              <a:buFont typeface="Arial" panose="020B0604020202020204" pitchFamily="34" charset="0"/>
              <a:buChar char="•"/>
              <a:tabLst/>
              <a:defRPr sz="1400"/>
            </a:lvl3pPr>
            <a:lvl4pPr marL="514350" indent="-171450">
              <a:lnSpc>
                <a:spcPts val="2200"/>
              </a:lnSpc>
              <a:spcBef>
                <a:spcPts val="0"/>
              </a:spcBef>
              <a:buFont typeface="Arial" panose="020B0604020202020204" pitchFamily="34" charset="0"/>
              <a:buChar char="•"/>
              <a:tabLst/>
              <a:defRPr sz="1400"/>
            </a:lvl4pPr>
            <a:lvl5pPr marL="685800" indent="-171450">
              <a:lnSpc>
                <a:spcPts val="2200"/>
              </a:lnSpc>
              <a:spcBef>
                <a:spcPts val="0"/>
              </a:spcBef>
              <a:buFont typeface="Arial" panose="020B0604020202020204" pitchFamily="34" charset="0"/>
              <a:buChar char="•"/>
              <a:tabLst/>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dirty="0"/>
              <a:t>Gain an understanding on ecosystem of connected devices</a:t>
            </a:r>
          </a:p>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dirty="0"/>
              <a:t>Know the framework of designing for multiple devices</a:t>
            </a:r>
          </a:p>
          <a:p>
            <a:pPr marL="171450" lvl="0" indent="-171450">
              <a:lnSpc>
                <a:spcPct val="120000"/>
              </a:lnSpc>
              <a:spcBef>
                <a:spcPts val="400"/>
              </a:spcBef>
              <a:spcAft>
                <a:spcPts val="400"/>
              </a:spcAft>
              <a:buClr>
                <a:srgbClr val="079FFF"/>
              </a:buClr>
              <a:buFont typeface="Arial" panose="020B0604020202020204" pitchFamily="34" charset="0"/>
              <a:buChar char="•"/>
              <a:defRPr/>
            </a:pPr>
            <a:r>
              <a:rPr lang="en-IN" sz="1600" dirty="0"/>
              <a:t>Understand the key considerations for cross-platform devices</a:t>
            </a:r>
          </a:p>
          <a:p>
            <a:pPr marL="171450" lvl="0" indent="-171450">
              <a:lnSpc>
                <a:spcPct val="120000"/>
              </a:lnSpc>
              <a:spcBef>
                <a:spcPts val="400"/>
              </a:spcBef>
              <a:spcAft>
                <a:spcPts val="400"/>
              </a:spcAft>
              <a:buClr>
                <a:srgbClr val="079FFF"/>
              </a:buClr>
              <a:buFont typeface="Arial" panose="020B0604020202020204" pitchFamily="34" charset="0"/>
              <a:buChar char="•"/>
              <a:defRPr/>
            </a:pPr>
            <a:r>
              <a:rPr lang="en-US" sz="1600" dirty="0"/>
              <a:t>Apply the learnings on a quick activity</a:t>
            </a:r>
          </a:p>
        </p:txBody>
      </p:sp>
    </p:spTree>
    <p:extLst>
      <p:ext uri="{BB962C8B-B14F-4D97-AF65-F5344CB8AC3E}">
        <p14:creationId xmlns:p14="http://schemas.microsoft.com/office/powerpoint/2010/main" val="414033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Introduction</a:t>
            </a:r>
            <a:endParaRPr lang="en-US" dirty="0"/>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1047638" y="2936860"/>
            <a:ext cx="13397231" cy="2697191"/>
          </a:xfrm>
        </p:spPr>
        <p:txBody>
          <a:bodyPr>
            <a:noAutofit/>
          </a:bodyPr>
          <a:lstStyle/>
          <a:p>
            <a:pPr marL="0" indent="0">
              <a:lnSpc>
                <a:spcPct val="150000"/>
              </a:lnSpc>
              <a:buNone/>
            </a:pPr>
            <a:r>
              <a:rPr lang="en-IN" sz="3600" b="1" u="sng" dirty="0"/>
              <a:t>How to design a product for people who own multiple devices and use them interchangeably? </a:t>
            </a:r>
          </a:p>
          <a:p>
            <a:pPr marL="0" indent="0">
              <a:lnSpc>
                <a:spcPct val="150000"/>
              </a:lnSpc>
              <a:buNone/>
            </a:pPr>
            <a:r>
              <a:rPr lang="en-IN" dirty="0"/>
              <a:t>In this system—this climate of multiple devices—we see smartphones, tablets, laptops, TVs and other connected devices all interacting with one another and wirelessly sharing data. </a:t>
            </a:r>
            <a:endParaRPr lang="en-IN" sz="1400" b="1" i="1"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2603489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An ecosystem of connected devices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9393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0" name="TextBox 29">
            <a:extLst>
              <a:ext uri="{FF2B5EF4-FFF2-40B4-BE49-F238E27FC236}">
                <a16:creationId xmlns:a16="http://schemas.microsoft.com/office/drawing/2014/main" id="{45FB1AF9-4AC7-047D-C137-25FEE95030F2}"/>
              </a:ext>
            </a:extLst>
          </p:cNvPr>
          <p:cNvSpPr txBox="1"/>
          <p:nvPr/>
        </p:nvSpPr>
        <p:spPr>
          <a:xfrm>
            <a:off x="1047637" y="2925755"/>
            <a:ext cx="6120000" cy="3477875"/>
          </a:xfrm>
          <a:prstGeom prst="rect">
            <a:avLst/>
          </a:prstGeom>
          <a:noFill/>
        </p:spPr>
        <p:txBody>
          <a:bodyPr wrap="square">
            <a:spAutoFit/>
          </a:bodyPr>
          <a:lstStyle/>
          <a:p>
            <a:r>
              <a:rPr lang="en-US" sz="2000" b="1" dirty="0">
                <a:latin typeface="Futura Next Light" panose="020B0402020204020303" pitchFamily="34" charset="77"/>
                <a:cs typeface="Futura Medium" panose="020B0602020204020303" pitchFamily="34" charset="-79"/>
              </a:rPr>
              <a:t>It is important to understand the different relationships between connected devices, as well as how individuals relate to them, </a:t>
            </a:r>
            <a:r>
              <a:rPr lang="en-US" sz="2000" dirty="0">
                <a:latin typeface="Futura Next Light" panose="020B0402020204020303" pitchFamily="34" charset="77"/>
                <a:cs typeface="Futura Medium" panose="020B0602020204020303" pitchFamily="34" charset="-79"/>
              </a:rPr>
              <a:t>to </a:t>
            </a:r>
            <a:r>
              <a:rPr lang="en-US" sz="2000" dirty="0">
                <a:latin typeface="FUTURANEXT-MEDIUM" panose="020B0602020204020303" pitchFamily="34" charset="77"/>
                <a:cs typeface="Futura" panose="020B0602020204020303" pitchFamily="34" charset="-79"/>
              </a:rPr>
              <a:t>create natural, fluid multi-device experiences that allow these dynamic changes. </a:t>
            </a:r>
          </a:p>
          <a:p>
            <a:endParaRPr lang="en-US" sz="2000" b="1" dirty="0">
              <a:latin typeface="Futura Next Light" panose="020B0402020204020303" pitchFamily="34" charset="77"/>
              <a:cs typeface="Futura Medium" panose="020B0602020204020303" pitchFamily="34" charset="-79"/>
            </a:endParaRPr>
          </a:p>
          <a:p>
            <a:r>
              <a:rPr lang="en-US" sz="2000" b="1" dirty="0">
                <a:latin typeface="Futura Next Light" panose="020B0402020204020303" pitchFamily="34" charset="77"/>
                <a:cs typeface="Futura Medium" panose="020B0602020204020303" pitchFamily="34" charset="-79"/>
              </a:rPr>
              <a:t>These experiences should focus on how </a:t>
            </a:r>
            <a:r>
              <a:rPr lang="en-US" sz="2000" dirty="0">
                <a:latin typeface="Futura Next Light" panose="020B0402020204020303" pitchFamily="34" charset="77"/>
                <a:cs typeface="Futura Medium" panose="020B0602020204020303" pitchFamily="34" charset="-79"/>
              </a:rPr>
              <a:t>the (increasing)</a:t>
            </a:r>
            <a:r>
              <a:rPr lang="en-US" sz="2000" b="1" dirty="0">
                <a:latin typeface="Futura Next Light" panose="020B0402020204020303" pitchFamily="34" charset="77"/>
                <a:cs typeface="Futura Medium" panose="020B0602020204020303" pitchFamily="34" charset="-79"/>
              </a:rPr>
              <a:t> </a:t>
            </a:r>
            <a:r>
              <a:rPr lang="en-US" sz="2000" dirty="0">
                <a:latin typeface="FUTURANEXT-MEDIUM" panose="020B0602020204020303" pitchFamily="34" charset="77"/>
                <a:cs typeface="Futura Medium" panose="020B0602020204020303" pitchFamily="34" charset="-79"/>
              </a:rPr>
              <a:t>set of connected devices </a:t>
            </a:r>
            <a:r>
              <a:rPr lang="en-US" sz="2000" b="1" dirty="0">
                <a:latin typeface="FUTURANEXT-MEDIUM" panose="020B0602020204020303" pitchFamily="34" charset="77"/>
                <a:cs typeface="Futura Medium" panose="020B0602020204020303" pitchFamily="34" charset="-79"/>
              </a:rPr>
              <a:t>can best serve </a:t>
            </a:r>
            <a:r>
              <a:rPr lang="en-US" sz="2000" dirty="0">
                <a:latin typeface="FUTURANEXT-MEDIUM" panose="020B0602020204020303" pitchFamily="34" charset="77"/>
                <a:cs typeface="Futura Medium" panose="020B0602020204020303" pitchFamily="34" charset="-79"/>
              </a:rPr>
              <a:t>users’ needs as they move between activities and contexts throughout the day</a:t>
            </a:r>
            <a:r>
              <a:rPr lang="en-US" sz="2000" b="1" dirty="0">
                <a:latin typeface="Futura Next Light" panose="020B0402020204020303" pitchFamily="34" charset="77"/>
                <a:cs typeface="Futura Medium" panose="020B0602020204020303" pitchFamily="34" charset="-79"/>
              </a:rPr>
              <a:t>.</a:t>
            </a:r>
          </a:p>
          <a:p>
            <a:endParaRPr lang="en-US" sz="2000" b="1" dirty="0">
              <a:latin typeface="Futura Next Light" panose="020B0402020204020303" pitchFamily="34" charset="77"/>
              <a:cs typeface="Futura Medium" panose="020B0602020204020303" pitchFamily="34" charset="-79"/>
            </a:endParaRPr>
          </a:p>
        </p:txBody>
      </p:sp>
      <p:pic>
        <p:nvPicPr>
          <p:cNvPr id="2" name="Picture 1">
            <a:extLst>
              <a:ext uri="{FF2B5EF4-FFF2-40B4-BE49-F238E27FC236}">
                <a16:creationId xmlns:a16="http://schemas.microsoft.com/office/drawing/2014/main" id="{76268044-5F58-9BAA-09F1-3C0B585092E4}"/>
              </a:ext>
            </a:extLst>
          </p:cNvPr>
          <p:cNvPicPr>
            <a:picLocks noChangeAspect="1"/>
          </p:cNvPicPr>
          <p:nvPr/>
        </p:nvPicPr>
        <p:blipFill>
          <a:blip r:embed="rId3"/>
          <a:stretch>
            <a:fillRect/>
          </a:stretch>
        </p:blipFill>
        <p:spPr>
          <a:xfrm>
            <a:off x="7759637" y="2172798"/>
            <a:ext cx="6533660" cy="3239605"/>
          </a:xfrm>
          <a:prstGeom prst="rect">
            <a:avLst/>
          </a:prstGeom>
        </p:spPr>
      </p:pic>
      <p:sp>
        <p:nvSpPr>
          <p:cNvPr id="5" name="TextBox 4">
            <a:extLst>
              <a:ext uri="{FF2B5EF4-FFF2-40B4-BE49-F238E27FC236}">
                <a16:creationId xmlns:a16="http://schemas.microsoft.com/office/drawing/2014/main" id="{6C5F43CE-C673-90E6-AED5-CC1389AA2432}"/>
              </a:ext>
            </a:extLst>
          </p:cNvPr>
          <p:cNvSpPr txBox="1"/>
          <p:nvPr/>
        </p:nvSpPr>
        <p:spPr>
          <a:xfrm>
            <a:off x="8070776" y="6080465"/>
            <a:ext cx="6119993" cy="923330"/>
          </a:xfrm>
          <a:prstGeom prst="rect">
            <a:avLst/>
          </a:prstGeom>
          <a:noFill/>
        </p:spPr>
        <p:txBody>
          <a:bodyPr wrap="square">
            <a:spAutoFit/>
          </a:bodyPr>
          <a:lstStyle/>
          <a:p>
            <a:pPr algn="ctr"/>
            <a:r>
              <a:rPr lang="en-IN" dirty="0">
                <a:solidFill>
                  <a:srgbClr val="000000"/>
                </a:solidFill>
                <a:effectLst/>
                <a:latin typeface="FUTURANEXT-MEDIUM" panose="020B0602020204020303" pitchFamily="34" charset="77"/>
                <a:cs typeface="Futura Medium" panose="020B0602020204020303" pitchFamily="34" charset="-79"/>
              </a:rPr>
              <a:t>An ecosystem of connected devices, including those that are already available today and a few upcoming ones</a:t>
            </a:r>
            <a:endParaRPr lang="en-US" dirty="0">
              <a:latin typeface="FUTURANEXT-MEDIUM" panose="020B0602020204020303" pitchFamily="34" charset="77"/>
              <a:cs typeface="Futura Medium" panose="020B0602020204020303" pitchFamily="34" charset="-79"/>
            </a:endParaRPr>
          </a:p>
        </p:txBody>
      </p:sp>
      <p:sp>
        <p:nvSpPr>
          <p:cNvPr id="11" name="Rectangle 10">
            <a:extLst>
              <a:ext uri="{FF2B5EF4-FFF2-40B4-BE49-F238E27FC236}">
                <a16:creationId xmlns:a16="http://schemas.microsoft.com/office/drawing/2014/main" id="{9DDAC589-5DC8-CC3E-5FA4-37345A973178}"/>
              </a:ext>
            </a:extLst>
          </p:cNvPr>
          <p:cNvSpPr/>
          <p:nvPr/>
        </p:nvSpPr>
        <p:spPr>
          <a:xfrm>
            <a:off x="11520600" y="4664692"/>
            <a:ext cx="1487477" cy="834726"/>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2771FF3-8629-F7F1-9D9A-AF566C606950}"/>
              </a:ext>
            </a:extLst>
          </p:cNvPr>
          <p:cNvPicPr>
            <a:picLocks noChangeAspect="1"/>
          </p:cNvPicPr>
          <p:nvPr/>
        </p:nvPicPr>
        <p:blipFill rotWithShape="1">
          <a:blip r:embed="rId4">
            <a:duotone>
              <a:schemeClr val="accent6">
                <a:shade val="45000"/>
                <a:satMod val="135000"/>
              </a:schemeClr>
              <a:prstClr val="white"/>
            </a:duotone>
          </a:blip>
          <a:srcRect l="19653" t="16631" r="17970" b="36586"/>
          <a:stretch/>
        </p:blipFill>
        <p:spPr>
          <a:xfrm>
            <a:off x="11974464" y="4664692"/>
            <a:ext cx="883467" cy="662600"/>
          </a:xfrm>
          <a:prstGeom prst="rect">
            <a:avLst/>
          </a:prstGeom>
        </p:spPr>
      </p:pic>
      <p:sp>
        <p:nvSpPr>
          <p:cNvPr id="13" name="TextBox 12">
            <a:extLst>
              <a:ext uri="{FF2B5EF4-FFF2-40B4-BE49-F238E27FC236}">
                <a16:creationId xmlns:a16="http://schemas.microsoft.com/office/drawing/2014/main" id="{1622395E-8C26-0861-6356-74E316E1D574}"/>
              </a:ext>
            </a:extLst>
          </p:cNvPr>
          <p:cNvSpPr txBox="1"/>
          <p:nvPr/>
        </p:nvSpPr>
        <p:spPr>
          <a:xfrm>
            <a:off x="8807824" y="7626350"/>
            <a:ext cx="914400" cy="914400"/>
          </a:xfrm>
          <a:prstGeom prst="rect">
            <a:avLst/>
          </a:prstGeom>
        </p:spPr>
        <p:txBody>
          <a:bodyPr vert="horz" wrap="none" lIns="91440" tIns="45720" rIns="91440" bIns="45720" rtlCol="0" anchor="ctr">
            <a:normAutofit/>
          </a:bodyPr>
          <a:lstStyle/>
          <a:p>
            <a:r>
              <a:rPr lang="en-US" sz="1000" b="0" i="0" dirty="0">
                <a:latin typeface="Futura Next Book" panose="020B0502020204020303" pitchFamily="34" charset="77"/>
              </a:rPr>
              <a:t>Source: </a:t>
            </a:r>
            <a:r>
              <a:rPr lang="en-US" sz="1000" dirty="0">
                <a:hlinkClick r:id="rId5"/>
              </a:rPr>
              <a:t>oreilly.com</a:t>
            </a:r>
            <a:endParaRPr lang="en-US" sz="1000" b="0" i="0" dirty="0">
              <a:latin typeface="Futura Next Book" panose="020B0502020204020303" pitchFamily="34" charset="77"/>
            </a:endParaRPr>
          </a:p>
        </p:txBody>
      </p:sp>
    </p:spTree>
    <p:extLst>
      <p:ext uri="{BB962C8B-B14F-4D97-AF65-F5344CB8AC3E}">
        <p14:creationId xmlns:p14="http://schemas.microsoft.com/office/powerpoint/2010/main" val="1351291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oAutofit/>
          </a:bodyPr>
          <a:lstStyle/>
          <a:p>
            <a:r>
              <a:rPr lang="en-IN" sz="5400" dirty="0"/>
              <a:t>The 3Cs framework: Consistent, continuous and complementary</a:t>
            </a:r>
          </a:p>
        </p:txBody>
      </p:sp>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1822ACA6-0EA3-7B9B-6482-4E4111E4EEB6}"/>
              </a:ext>
            </a:extLst>
          </p:cNvPr>
          <p:cNvSpPr txBox="1"/>
          <p:nvPr/>
        </p:nvSpPr>
        <p:spPr>
          <a:xfrm>
            <a:off x="1616765" y="1232452"/>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extBox 4">
            <a:extLst>
              <a:ext uri="{FF2B5EF4-FFF2-40B4-BE49-F238E27FC236}">
                <a16:creationId xmlns:a16="http://schemas.microsoft.com/office/drawing/2014/main" id="{2835E10B-572E-81EB-3F67-011ECCC65EF7}"/>
              </a:ext>
            </a:extLst>
          </p:cNvPr>
          <p:cNvSpPr txBox="1"/>
          <p:nvPr/>
        </p:nvSpPr>
        <p:spPr>
          <a:xfrm>
            <a:off x="2177143" y="130628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7" name="Text Placeholder 2">
            <a:extLst>
              <a:ext uri="{FF2B5EF4-FFF2-40B4-BE49-F238E27FC236}">
                <a16:creationId xmlns:a16="http://schemas.microsoft.com/office/drawing/2014/main" id="{2F7FF4CD-83AC-F75D-6667-37B4634EF1BA}"/>
              </a:ext>
            </a:extLst>
          </p:cNvPr>
          <p:cNvSpPr>
            <a:spLocks noGrp="1"/>
          </p:cNvSpPr>
          <p:nvPr>
            <p:ph type="body" sz="quarter" idx="14"/>
          </p:nvPr>
        </p:nvSpPr>
        <p:spPr>
          <a:xfrm>
            <a:off x="1047641" y="6002802"/>
            <a:ext cx="5743468" cy="288925"/>
          </a:xfrm>
        </p:spPr>
        <p:txBody>
          <a:bodyPr/>
          <a:lstStyle/>
          <a:p>
            <a:r>
              <a:rPr lang="en-US" dirty="0"/>
              <a:t>duration: 45 mins</a:t>
            </a:r>
          </a:p>
        </p:txBody>
      </p:sp>
      <p:sp>
        <p:nvSpPr>
          <p:cNvPr id="18" name="Text Placeholder 3">
            <a:extLst>
              <a:ext uri="{FF2B5EF4-FFF2-40B4-BE49-F238E27FC236}">
                <a16:creationId xmlns:a16="http://schemas.microsoft.com/office/drawing/2014/main" id="{394FD4DE-306F-7207-0BEB-116BA9033CFD}"/>
              </a:ext>
            </a:extLst>
          </p:cNvPr>
          <p:cNvSpPr>
            <a:spLocks noGrp="1"/>
          </p:cNvSpPr>
          <p:nvPr>
            <p:ph type="body" sz="quarter" idx="15"/>
          </p:nvPr>
        </p:nvSpPr>
        <p:spPr>
          <a:xfrm>
            <a:off x="1047641" y="6367320"/>
            <a:ext cx="5743468" cy="276999"/>
          </a:xfrm>
        </p:spPr>
        <p:txBody>
          <a:bodyPr/>
          <a:lstStyle/>
          <a:p>
            <a:r>
              <a:rPr lang="en-US" dirty="0"/>
              <a:t>session by:</a:t>
            </a:r>
          </a:p>
        </p:txBody>
      </p:sp>
    </p:spTree>
    <p:extLst>
      <p:ext uri="{BB962C8B-B14F-4D97-AF65-F5344CB8AC3E}">
        <p14:creationId xmlns:p14="http://schemas.microsoft.com/office/powerpoint/2010/main" val="325550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US" dirty="0"/>
              <a:t>Consistency</a:t>
            </a:r>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1047639" y="2504880"/>
            <a:ext cx="6120000" cy="5120809"/>
          </a:xfrm>
        </p:spPr>
        <p:txBody>
          <a:bodyPr>
            <a:normAutofit/>
          </a:bodyPr>
          <a:lstStyle/>
          <a:p>
            <a:pPr marL="0" indent="0">
              <a:lnSpc>
                <a:spcPct val="150000"/>
              </a:lnSpc>
              <a:buNone/>
            </a:pPr>
            <a:r>
              <a:rPr lang="en-IN" i="1" dirty="0"/>
              <a:t>The consistent approach: the same content offering is replicated across devices, with some adjustments to accommodate each device’s characteristics.</a:t>
            </a:r>
          </a:p>
          <a:p>
            <a:pPr marL="0" indent="0">
              <a:lnSpc>
                <a:spcPct val="150000"/>
              </a:lnSpc>
              <a:buNone/>
            </a:pPr>
            <a:r>
              <a:rPr lang="en-IN" dirty="0"/>
              <a:t>Consistency is applied in:</a:t>
            </a:r>
          </a:p>
          <a:p>
            <a:pPr>
              <a:lnSpc>
                <a:spcPct val="150000"/>
              </a:lnSpc>
            </a:pPr>
            <a:r>
              <a:rPr lang="en-IN" b="1" dirty="0"/>
              <a:t>Consistent core functionality across devices</a:t>
            </a:r>
          </a:p>
          <a:p>
            <a:pPr>
              <a:lnSpc>
                <a:spcPct val="150000"/>
              </a:lnSpc>
            </a:pPr>
            <a:r>
              <a:rPr lang="en-IN" b="1" dirty="0"/>
              <a:t>Consistent IA across devices </a:t>
            </a:r>
          </a:p>
          <a:p>
            <a:pPr>
              <a:lnSpc>
                <a:spcPct val="150000"/>
              </a:lnSpc>
            </a:pPr>
            <a:r>
              <a:rPr lang="en-IN" b="1" dirty="0"/>
              <a:t>Consistent look and feel across devices</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7B1D46B9-3740-915F-38CD-8E61A68374EA}"/>
              </a:ext>
            </a:extLst>
          </p:cNvPr>
          <p:cNvSpPr txBox="1"/>
          <p:nvPr/>
        </p:nvSpPr>
        <p:spPr>
          <a:xfrm>
            <a:off x="6425852" y="-41335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Rectangle 4">
            <a:extLst>
              <a:ext uri="{FF2B5EF4-FFF2-40B4-BE49-F238E27FC236}">
                <a16:creationId xmlns:a16="http://schemas.microsoft.com/office/drawing/2014/main" id="{FF2A74C0-FBA8-BD26-CAB3-15AA742D43F1}"/>
              </a:ext>
            </a:extLst>
          </p:cNvPr>
          <p:cNvSpPr/>
          <p:nvPr/>
        </p:nvSpPr>
        <p:spPr>
          <a:xfrm>
            <a:off x="8125355" y="5549802"/>
            <a:ext cx="5274121" cy="553998"/>
          </a:xfrm>
          <a:prstGeom prst="rect">
            <a:avLst/>
          </a:prstGeom>
        </p:spPr>
        <p:txBody>
          <a:bodyPr wrap="square">
            <a:spAutoFit/>
          </a:bodyPr>
          <a:lstStyle/>
          <a:p>
            <a:pPr algn="ctr"/>
            <a:r>
              <a:rPr lang="en-IN" sz="1500" b="1" dirty="0">
                <a:latin typeface="Futura Next Book" panose="020B0502020204020303" pitchFamily="34" charset="77"/>
              </a:rPr>
              <a:t>The Google Search app provides the same search experience across all devices.</a:t>
            </a:r>
            <a:endParaRPr lang="en-US" sz="1500" b="1" dirty="0">
              <a:latin typeface="Futura Next Book" panose="020B0502020204020303" pitchFamily="34" charset="77"/>
            </a:endParaRPr>
          </a:p>
        </p:txBody>
      </p:sp>
      <p:pic>
        <p:nvPicPr>
          <p:cNvPr id="7" name="Picture 6">
            <a:extLst>
              <a:ext uri="{FF2B5EF4-FFF2-40B4-BE49-F238E27FC236}">
                <a16:creationId xmlns:a16="http://schemas.microsoft.com/office/drawing/2014/main" id="{BAA8894A-0488-67B5-6942-8913E5DE56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5356" y="3163319"/>
            <a:ext cx="2947670" cy="1781175"/>
          </a:xfrm>
          <a:prstGeom prst="rect">
            <a:avLst/>
          </a:prstGeom>
        </p:spPr>
      </p:pic>
      <p:pic>
        <p:nvPicPr>
          <p:cNvPr id="8" name="Picture 7">
            <a:extLst>
              <a:ext uri="{FF2B5EF4-FFF2-40B4-BE49-F238E27FC236}">
                <a16:creationId xmlns:a16="http://schemas.microsoft.com/office/drawing/2014/main" id="{1A2792F3-D9C8-E26A-45CE-BFAE0AEF1F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0256" y="3188353"/>
            <a:ext cx="1215390" cy="1752600"/>
          </a:xfrm>
          <a:prstGeom prst="rect">
            <a:avLst/>
          </a:prstGeom>
        </p:spPr>
      </p:pic>
      <p:pic>
        <p:nvPicPr>
          <p:cNvPr id="9" name="Picture 8">
            <a:extLst>
              <a:ext uri="{FF2B5EF4-FFF2-40B4-BE49-F238E27FC236}">
                <a16:creationId xmlns:a16="http://schemas.microsoft.com/office/drawing/2014/main" id="{1DFBB488-AE66-F79E-F3C3-FF235FF118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70408" y="3352048"/>
            <a:ext cx="1590675" cy="1590675"/>
          </a:xfrm>
          <a:prstGeom prst="rect">
            <a:avLst/>
          </a:prstGeom>
        </p:spPr>
      </p:pic>
      <p:sp>
        <p:nvSpPr>
          <p:cNvPr id="4" name="TextBox 3">
            <a:extLst>
              <a:ext uri="{FF2B5EF4-FFF2-40B4-BE49-F238E27FC236}">
                <a16:creationId xmlns:a16="http://schemas.microsoft.com/office/drawing/2014/main" id="{F2BF9550-8910-A9DC-B654-C12EC6458EBC}"/>
              </a:ext>
            </a:extLst>
          </p:cNvPr>
          <p:cNvSpPr txBox="1"/>
          <p:nvPr/>
        </p:nvSpPr>
        <p:spPr>
          <a:xfrm>
            <a:off x="8070775" y="4788178"/>
            <a:ext cx="914400" cy="914400"/>
          </a:xfrm>
          <a:prstGeom prst="rect">
            <a:avLst/>
          </a:prstGeom>
        </p:spPr>
        <p:txBody>
          <a:bodyPr vert="horz" wrap="none" lIns="91440" tIns="45720" rIns="91440" bIns="45720" rtlCol="0" anchor="ctr">
            <a:normAutofit/>
          </a:bodyPr>
          <a:lstStyle/>
          <a:p>
            <a:r>
              <a:rPr lang="en-US" sz="1000" b="0" i="0" dirty="0">
                <a:latin typeface="Futura Next Book" panose="020B0502020204020303" pitchFamily="34" charset="77"/>
              </a:rPr>
              <a:t>Source: </a:t>
            </a:r>
            <a:r>
              <a:rPr lang="en-US" sz="1000" dirty="0">
                <a:hlinkClick r:id="rId6"/>
              </a:rPr>
              <a:t>oreilly.com</a:t>
            </a:r>
            <a:endParaRPr lang="en-US" sz="1000" b="0" i="0" dirty="0">
              <a:latin typeface="Futura Next Book" panose="020B0502020204020303" pitchFamily="34" charset="77"/>
            </a:endParaRPr>
          </a:p>
        </p:txBody>
      </p:sp>
    </p:spTree>
    <p:extLst>
      <p:ext uri="{BB962C8B-B14F-4D97-AF65-F5344CB8AC3E}">
        <p14:creationId xmlns:p14="http://schemas.microsoft.com/office/powerpoint/2010/main" val="374878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US" dirty="0"/>
              <a:t>Continuity</a:t>
            </a:r>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970811" y="1985524"/>
            <a:ext cx="6120000" cy="4825986"/>
          </a:xfrm>
        </p:spPr>
        <p:txBody>
          <a:bodyPr>
            <a:noAutofit/>
          </a:bodyPr>
          <a:lstStyle/>
          <a:p>
            <a:pPr marL="0" indent="0">
              <a:lnSpc>
                <a:spcPct val="150000"/>
              </a:lnSpc>
              <a:buNone/>
            </a:pPr>
            <a:r>
              <a:rPr lang="en-IN" i="1" dirty="0"/>
              <a:t>A continuous approach provides an end-to-end user experience that is distributed across multiple devices. With this “passing of the baton” approach, each device picks up where the previous one left off.</a:t>
            </a:r>
          </a:p>
          <a:p>
            <a:pPr marL="0" indent="0">
              <a:lnSpc>
                <a:spcPct val="150000"/>
              </a:lnSpc>
              <a:buNone/>
            </a:pPr>
            <a:r>
              <a:rPr lang="en-IN" dirty="0"/>
              <a:t>The two chief experience types that continuous design addresses:</a:t>
            </a:r>
          </a:p>
          <a:p>
            <a:pPr marL="0" indent="0">
              <a:lnSpc>
                <a:spcPct val="150000"/>
              </a:lnSpc>
              <a:buNone/>
            </a:pPr>
            <a:r>
              <a:rPr lang="en-IN" b="1" dirty="0"/>
              <a:t>Single activity flow: </a:t>
            </a:r>
            <a:r>
              <a:rPr lang="en-IN" dirty="0"/>
              <a:t>A single activity—reading a book or watching a movie—typically requires a significant period of time to complete. </a:t>
            </a:r>
          </a:p>
          <a:p>
            <a:pPr marL="0" indent="0">
              <a:lnSpc>
                <a:spcPct val="150000"/>
              </a:lnSpc>
              <a:buNone/>
            </a:pPr>
            <a:r>
              <a:rPr lang="en-IN" b="1" dirty="0"/>
              <a:t>Sequenced activities flow: </a:t>
            </a:r>
            <a:r>
              <a:rPr lang="en-IN" dirty="0"/>
              <a:t>Some task flows need users to complete a sequence of activities to reach the end goal. </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7B1D46B9-3740-915F-38CD-8E61A68374EA}"/>
              </a:ext>
            </a:extLst>
          </p:cNvPr>
          <p:cNvSpPr txBox="1"/>
          <p:nvPr/>
        </p:nvSpPr>
        <p:spPr>
          <a:xfrm>
            <a:off x="6425852" y="-41335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9" name="Picture 8">
            <a:extLst>
              <a:ext uri="{FF2B5EF4-FFF2-40B4-BE49-F238E27FC236}">
                <a16:creationId xmlns:a16="http://schemas.microsoft.com/office/drawing/2014/main" id="{05092385-BD94-FD96-7A11-B9516CADC5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59601" y="189237"/>
            <a:ext cx="5331168" cy="3221549"/>
          </a:xfrm>
          <a:prstGeom prst="rect">
            <a:avLst/>
          </a:prstGeom>
        </p:spPr>
      </p:pic>
      <p:sp>
        <p:nvSpPr>
          <p:cNvPr id="10" name="Rectangle 9">
            <a:extLst>
              <a:ext uri="{FF2B5EF4-FFF2-40B4-BE49-F238E27FC236}">
                <a16:creationId xmlns:a16="http://schemas.microsoft.com/office/drawing/2014/main" id="{99FFE87A-A305-B5FF-733F-F3783AD58C4F}"/>
              </a:ext>
            </a:extLst>
          </p:cNvPr>
          <p:cNvSpPr/>
          <p:nvPr/>
        </p:nvSpPr>
        <p:spPr>
          <a:xfrm>
            <a:off x="8551133" y="3275311"/>
            <a:ext cx="5948104" cy="553998"/>
          </a:xfrm>
          <a:prstGeom prst="rect">
            <a:avLst/>
          </a:prstGeom>
        </p:spPr>
        <p:txBody>
          <a:bodyPr wrap="square">
            <a:spAutoFit/>
          </a:bodyPr>
          <a:lstStyle/>
          <a:p>
            <a:pPr algn="ctr"/>
            <a:r>
              <a:rPr lang="en-US" sz="1500" b="1" dirty="0">
                <a:latin typeface="Futura Next Book" panose="020B0502020204020303" pitchFamily="34" charset="77"/>
              </a:rPr>
              <a:t>Reading is a “continuous activity”. Synchronization helps achieve seamless user experience on Kindle across devices.</a:t>
            </a:r>
          </a:p>
        </p:txBody>
      </p:sp>
      <p:pic>
        <p:nvPicPr>
          <p:cNvPr id="2050" name="Picture 2">
            <a:extLst>
              <a:ext uri="{FF2B5EF4-FFF2-40B4-BE49-F238E27FC236}">
                <a16:creationId xmlns:a16="http://schemas.microsoft.com/office/drawing/2014/main" id="{B0AF0CC6-00D6-CFF9-313D-5711573BA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1133" y="4285456"/>
            <a:ext cx="3371662" cy="2526053"/>
          </a:xfrm>
          <a:prstGeom prst="roundRect">
            <a:avLst>
              <a:gd name="adj" fmla="val 4956"/>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95C769-2763-C19A-DA27-D853E8F63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5845" y="4740726"/>
            <a:ext cx="3371662" cy="2526053"/>
          </a:xfrm>
          <a:prstGeom prst="roundRect">
            <a:avLst>
              <a:gd name="adj" fmla="val 2294"/>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4387EA7-E7D5-3BE2-4938-B3D452E35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66235" y="5184581"/>
            <a:ext cx="1262543" cy="2730958"/>
          </a:xfrm>
          <a:prstGeom prst="roundRect">
            <a:avLst>
              <a:gd name="adj" fmla="val 6016"/>
            </a:avLst>
          </a:prstGeom>
          <a:solidFill>
            <a:schemeClr val="accent2"/>
          </a:solidFill>
          <a:effectLst>
            <a:outerShdw blurRad="50800" dist="38100" algn="l" rotWithShape="0">
              <a:prstClr val="black">
                <a:alpha val="40000"/>
              </a:prstClr>
            </a:outerShdw>
          </a:effectLst>
        </p:spPr>
      </p:pic>
      <p:sp>
        <p:nvSpPr>
          <p:cNvPr id="17" name="TextBox 16">
            <a:extLst>
              <a:ext uri="{FF2B5EF4-FFF2-40B4-BE49-F238E27FC236}">
                <a16:creationId xmlns:a16="http://schemas.microsoft.com/office/drawing/2014/main" id="{8FEC720A-8845-2BCF-AD48-D5BEA8E39801}"/>
              </a:ext>
            </a:extLst>
          </p:cNvPr>
          <p:cNvSpPr txBox="1"/>
          <p:nvPr/>
        </p:nvSpPr>
        <p:spPr>
          <a:xfrm>
            <a:off x="10385205" y="7722049"/>
            <a:ext cx="2104465" cy="323165"/>
          </a:xfrm>
          <a:prstGeom prst="rect">
            <a:avLst/>
          </a:prstGeom>
          <a:noFill/>
        </p:spPr>
        <p:txBody>
          <a:bodyPr wrap="square">
            <a:spAutoFit/>
          </a:bodyPr>
          <a:lstStyle/>
          <a:p>
            <a:pPr algn="ctr"/>
            <a:r>
              <a:rPr lang="en-US" sz="1500" b="1" dirty="0" err="1">
                <a:latin typeface="Futura Next Book" panose="020B0502020204020303" pitchFamily="34" charset="77"/>
              </a:rPr>
              <a:t>Allrecipes</a:t>
            </a:r>
            <a:r>
              <a:rPr lang="en-US" sz="1500" b="1" dirty="0">
                <a:latin typeface="Futura Next Book" panose="020B0502020204020303" pitchFamily="34" charset="77"/>
              </a:rPr>
              <a:t> apps</a:t>
            </a:r>
            <a:endParaRPr lang="en-US" sz="1500" dirty="0"/>
          </a:p>
        </p:txBody>
      </p:sp>
      <p:sp>
        <p:nvSpPr>
          <p:cNvPr id="18" name="TextBox 17">
            <a:extLst>
              <a:ext uri="{FF2B5EF4-FFF2-40B4-BE49-F238E27FC236}">
                <a16:creationId xmlns:a16="http://schemas.microsoft.com/office/drawing/2014/main" id="{09416A40-B6B0-952E-4345-C701AF539843}"/>
              </a:ext>
            </a:extLst>
          </p:cNvPr>
          <p:cNvSpPr txBox="1"/>
          <p:nvPr/>
        </p:nvSpPr>
        <p:spPr>
          <a:xfrm>
            <a:off x="8807824" y="7626350"/>
            <a:ext cx="914400" cy="914400"/>
          </a:xfrm>
          <a:prstGeom prst="rect">
            <a:avLst/>
          </a:prstGeom>
        </p:spPr>
        <p:txBody>
          <a:bodyPr vert="horz" wrap="none" lIns="91440" tIns="45720" rIns="91440" bIns="45720" rtlCol="0" anchor="ctr">
            <a:normAutofit/>
          </a:bodyPr>
          <a:lstStyle/>
          <a:p>
            <a:pPr algn="l"/>
            <a:r>
              <a:rPr lang="en-US" sz="1000" b="0" i="0" dirty="0">
                <a:latin typeface="Futura Next Book" panose="020B0502020204020303" pitchFamily="34" charset="77"/>
              </a:rPr>
              <a:t>Source: Appstore</a:t>
            </a:r>
          </a:p>
        </p:txBody>
      </p:sp>
      <p:sp>
        <p:nvSpPr>
          <p:cNvPr id="19" name="TextBox 18">
            <a:extLst>
              <a:ext uri="{FF2B5EF4-FFF2-40B4-BE49-F238E27FC236}">
                <a16:creationId xmlns:a16="http://schemas.microsoft.com/office/drawing/2014/main" id="{98BDFE68-9C47-C96E-E954-90D8F67BD3C3}"/>
              </a:ext>
            </a:extLst>
          </p:cNvPr>
          <p:cNvSpPr txBox="1"/>
          <p:nvPr/>
        </p:nvSpPr>
        <p:spPr>
          <a:xfrm>
            <a:off x="8807824" y="3552310"/>
            <a:ext cx="914400" cy="914400"/>
          </a:xfrm>
          <a:prstGeom prst="rect">
            <a:avLst/>
          </a:prstGeom>
        </p:spPr>
        <p:txBody>
          <a:bodyPr vert="horz" wrap="none" lIns="91440" tIns="45720" rIns="91440" bIns="45720" rtlCol="0" anchor="ctr">
            <a:normAutofit/>
          </a:bodyPr>
          <a:lstStyle/>
          <a:p>
            <a:r>
              <a:rPr lang="en-US" sz="1000" b="0" i="0" dirty="0">
                <a:latin typeface="Futura Next Book" panose="020B0502020204020303" pitchFamily="34" charset="77"/>
              </a:rPr>
              <a:t>Source: </a:t>
            </a:r>
            <a:r>
              <a:rPr lang="en-US" sz="1000" dirty="0">
                <a:hlinkClick r:id="rId7"/>
              </a:rPr>
              <a:t>oreilly.com</a:t>
            </a:r>
            <a:endParaRPr lang="en-US" sz="1000" b="0" i="0" dirty="0">
              <a:latin typeface="Futura Next Book" panose="020B0502020204020303" pitchFamily="34" charset="77"/>
            </a:endParaRPr>
          </a:p>
        </p:txBody>
      </p:sp>
    </p:spTree>
    <p:extLst>
      <p:ext uri="{BB962C8B-B14F-4D97-AF65-F5344CB8AC3E}">
        <p14:creationId xmlns:p14="http://schemas.microsoft.com/office/powerpoint/2010/main" val="82426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US" dirty="0"/>
              <a:t>Complementary</a:t>
            </a:r>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1047639" y="2258695"/>
            <a:ext cx="6120000" cy="5162013"/>
          </a:xfrm>
        </p:spPr>
        <p:txBody>
          <a:bodyPr>
            <a:normAutofit fontScale="92500" lnSpcReduction="10000"/>
          </a:bodyPr>
          <a:lstStyle/>
          <a:p>
            <a:pPr marL="0" indent="0">
              <a:lnSpc>
                <a:spcPct val="150000"/>
              </a:lnSpc>
              <a:buNone/>
            </a:pPr>
            <a:r>
              <a:rPr lang="en-IN" i="1" dirty="0"/>
              <a:t>With the complementary approach, the different devices work together as a group, complementing one another to create the full experience.</a:t>
            </a:r>
          </a:p>
          <a:p>
            <a:pPr marL="0" indent="0">
              <a:lnSpc>
                <a:spcPct val="150000"/>
              </a:lnSpc>
              <a:buNone/>
            </a:pPr>
            <a:r>
              <a:rPr lang="en-IN" dirty="0"/>
              <a:t>Complementary approach involves two types of device relationships:</a:t>
            </a:r>
          </a:p>
          <a:p>
            <a:pPr marL="0" indent="0">
              <a:lnSpc>
                <a:spcPct val="150000"/>
              </a:lnSpc>
              <a:buNone/>
            </a:pPr>
            <a:r>
              <a:rPr lang="en-IN" b="1" dirty="0"/>
              <a:t>Collaboration: </a:t>
            </a:r>
            <a:r>
              <a:rPr lang="en-IN" dirty="0"/>
              <a:t>Different devices, each with their own distinct role, work together collaboratively (and usually simultaneously) to construct the whole experience</a:t>
            </a:r>
          </a:p>
          <a:p>
            <a:pPr marL="0" indent="0">
              <a:lnSpc>
                <a:spcPct val="150000"/>
              </a:lnSpc>
              <a:buNone/>
            </a:pPr>
            <a:r>
              <a:rPr lang="en-IN" b="1" dirty="0"/>
              <a:t>Control: </a:t>
            </a:r>
            <a:r>
              <a:rPr lang="en-IN" dirty="0"/>
              <a:t>The user’s primary experience takes place with a particular device, while other devices control aspects of that experience, usually remotely </a:t>
            </a:r>
            <a:r>
              <a:rPr lang="en-IN" b="1" dirty="0"/>
              <a:t>(e.g., a smartphone that serves as a remote control for a television).</a:t>
            </a:r>
          </a:p>
          <a:p>
            <a:pPr marL="0" indent="0">
              <a:lnSpc>
                <a:spcPct val="150000"/>
              </a:lnSpc>
              <a:buNone/>
            </a:pPr>
            <a:endParaRPr lang="en-IN" sz="1300" dirty="0"/>
          </a:p>
          <a:p>
            <a:pPr marL="0" indent="0">
              <a:lnSpc>
                <a:spcPct val="150000"/>
              </a:lnSpc>
              <a:buNone/>
            </a:pPr>
            <a:endParaRPr lang="en-IN" sz="1300"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Designing for multiple devices</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7B1D46B9-3740-915F-38CD-8E61A68374EA}"/>
              </a:ext>
            </a:extLst>
          </p:cNvPr>
          <p:cNvSpPr txBox="1"/>
          <p:nvPr/>
        </p:nvSpPr>
        <p:spPr>
          <a:xfrm>
            <a:off x="6425852" y="-41335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1268CC4B-37DE-A6DD-1293-A3F99C7F1E6E}"/>
              </a:ext>
            </a:extLst>
          </p:cNvPr>
          <p:cNvSpPr txBox="1"/>
          <p:nvPr/>
        </p:nvSpPr>
        <p:spPr>
          <a:xfrm>
            <a:off x="4872038" y="371475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2052" name="Picture 4" descr="Scrabble for iPad—Party Play in action, with the iPad as the board game and the players’ iPhones holding the tiles (source: YouTube).">
            <a:extLst>
              <a:ext uri="{FF2B5EF4-FFF2-40B4-BE49-F238E27FC236}">
                <a16:creationId xmlns:a16="http://schemas.microsoft.com/office/drawing/2014/main" id="{B8D22AEA-17D9-2168-E61B-325A8102C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206" y="2579877"/>
            <a:ext cx="6276529" cy="3411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970C8C-C2B7-C00C-0485-F71E257D8471}"/>
              </a:ext>
            </a:extLst>
          </p:cNvPr>
          <p:cNvSpPr txBox="1"/>
          <p:nvPr/>
        </p:nvSpPr>
        <p:spPr>
          <a:xfrm>
            <a:off x="7284004" y="6034815"/>
            <a:ext cx="6468572" cy="847861"/>
          </a:xfrm>
          <a:prstGeom prst="rect">
            <a:avLst/>
          </a:prstGeom>
          <a:noFill/>
        </p:spPr>
        <p:txBody>
          <a:bodyPr wrap="square">
            <a:spAutoFit/>
          </a:bodyPr>
          <a:lstStyle/>
          <a:p>
            <a:pPr marL="0" indent="0" algn="ctr">
              <a:lnSpc>
                <a:spcPct val="150000"/>
              </a:lnSpc>
              <a:buNone/>
            </a:pPr>
            <a:r>
              <a:rPr lang="en-IN" sz="1200" dirty="0">
                <a:latin typeface="Futura Medium" panose="020B0602020204020303" pitchFamily="34" charset="-79"/>
                <a:cs typeface="Futura Medium" panose="020B0602020204020303" pitchFamily="34" charset="-79"/>
              </a:rPr>
              <a:t>Playing Scrabble with the tablet as a game board and smartphones holding the tiles.</a:t>
            </a:r>
          </a:p>
          <a:p>
            <a:pPr marL="0" indent="0" algn="ctr">
              <a:lnSpc>
                <a:spcPct val="150000"/>
              </a:lnSpc>
              <a:buNone/>
            </a:pPr>
            <a:endParaRPr lang="en-IN" sz="1200" dirty="0">
              <a:latin typeface="Futura Medium" panose="020B0602020204020303" pitchFamily="34" charset="-79"/>
              <a:cs typeface="Futura Medium" panose="020B0602020204020303" pitchFamily="34" charset="-79"/>
            </a:endParaRPr>
          </a:p>
          <a:p>
            <a:pPr algn="ctr">
              <a:lnSpc>
                <a:spcPct val="150000"/>
              </a:lnSpc>
            </a:pPr>
            <a:r>
              <a:rPr lang="en-IN" sz="1000" dirty="0">
                <a:latin typeface="Futura Next Book" panose="020B0502020204020303" pitchFamily="34" charset="77"/>
                <a:cs typeface="Futura Medium" panose="020B0602020204020303" pitchFamily="34" charset="-79"/>
              </a:rPr>
              <a:t>Source: https://</a:t>
            </a:r>
            <a:r>
              <a:rPr lang="en-IN" sz="1000" dirty="0" err="1">
                <a:latin typeface="Futura Next Book" panose="020B0502020204020303" pitchFamily="34" charset="77"/>
                <a:cs typeface="Futura Medium" panose="020B0602020204020303" pitchFamily="34" charset="-79"/>
              </a:rPr>
              <a:t>scrabble.wonderhowto.com</a:t>
            </a:r>
            <a:r>
              <a:rPr lang="en-IN" sz="1000" dirty="0">
                <a:latin typeface="Futura Next Book" panose="020B0502020204020303" pitchFamily="34" charset="77"/>
                <a:cs typeface="Futura Medium" panose="020B0602020204020303" pitchFamily="34" charset="-79"/>
              </a:rPr>
              <a:t>/</a:t>
            </a:r>
          </a:p>
        </p:txBody>
      </p:sp>
    </p:spTree>
    <p:extLst>
      <p:ext uri="{BB962C8B-B14F-4D97-AF65-F5344CB8AC3E}">
        <p14:creationId xmlns:p14="http://schemas.microsoft.com/office/powerpoint/2010/main" val="15351730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14170</TotalTime>
  <Words>2552</Words>
  <Application>Microsoft Macintosh PowerPoint</Application>
  <PresentationFormat>Custom</PresentationFormat>
  <Paragraphs>237</Paragraphs>
  <Slides>25</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Calibri Light</vt:lpstr>
      <vt:lpstr>Futura Medium</vt:lpstr>
      <vt:lpstr>Futura Next Book</vt:lpstr>
      <vt:lpstr>Futura Next Light</vt:lpstr>
      <vt:lpstr>FuturaNext-Medium</vt:lpstr>
      <vt:lpstr>FuturaNext-Medium</vt:lpstr>
      <vt:lpstr>Office Theme</vt:lpstr>
      <vt:lpstr>PowerPoint Presentation</vt:lpstr>
      <vt:lpstr>Designing for multiple devices – An introduction</vt:lpstr>
      <vt:lpstr>PowerPoint Presentation</vt:lpstr>
      <vt:lpstr>Introduction</vt:lpstr>
      <vt:lpstr>An ecosystem of connected devices</vt:lpstr>
      <vt:lpstr>The 3Cs framework: Consistent, continuous and complementary</vt:lpstr>
      <vt:lpstr>Consistency</vt:lpstr>
      <vt:lpstr>Continuity</vt:lpstr>
      <vt:lpstr>Complementary</vt:lpstr>
      <vt:lpstr>Consideration for cross-platform devices</vt:lpstr>
      <vt:lpstr>Gestures</vt:lpstr>
      <vt:lpstr>Hierarchy</vt:lpstr>
      <vt:lpstr>PowerPoint Presentation</vt:lpstr>
      <vt:lpstr>Layout: Responsive design / Adaptive design</vt:lpstr>
      <vt:lpstr>Grids</vt:lpstr>
      <vt:lpstr>Grids - in context of responsive design</vt:lpstr>
      <vt:lpstr>Activity</vt:lpstr>
      <vt:lpstr>Match the following</vt:lpstr>
      <vt:lpstr>Quiz </vt:lpstr>
      <vt:lpstr>PowerPoint Presentation</vt:lpstr>
      <vt:lpstr>PowerPoint Presentation</vt:lpstr>
      <vt:lpstr>PowerPoint Presentation</vt:lpstr>
      <vt:lpstr>Rapid fire round  </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Pritika Arora</cp:lastModifiedBy>
  <cp:revision>177</cp:revision>
  <dcterms:created xsi:type="dcterms:W3CDTF">2022-08-05T06:21:18Z</dcterms:created>
  <dcterms:modified xsi:type="dcterms:W3CDTF">2022-09-02T09:20:31Z</dcterms:modified>
</cp:coreProperties>
</file>